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DD896-1A63-4A26-8B76-53D676C0DAD2}" type="doc">
      <dgm:prSet loTypeId="urn:microsoft.com/office/officeart/2005/8/layout/process4" loCatId="process" qsTypeId="urn:microsoft.com/office/officeart/2005/8/quickstyle/simple5" qsCatId="simple" csTypeId="urn:microsoft.com/office/officeart/2005/8/colors/colorful4" csCatId="colorful" phldr="1"/>
      <dgm:spPr/>
    </dgm:pt>
    <dgm:pt modelId="{585F538D-B50E-4D78-B065-055FADC49D4A}">
      <dgm:prSet phldrT="[Text]"/>
      <dgm:spPr/>
      <dgm:t>
        <a:bodyPr/>
        <a:lstStyle/>
        <a:p>
          <a:r>
            <a:rPr lang="sr-Cyrl-RS" b="1" dirty="0" smtClean="0"/>
            <a:t>Прединдустријска </a:t>
          </a:r>
        </a:p>
        <a:p>
          <a:r>
            <a:rPr lang="sr-Cyrl-RS" b="1" dirty="0" smtClean="0"/>
            <a:t>епоха</a:t>
          </a:r>
          <a:endParaRPr lang="en-US" b="1" dirty="0"/>
        </a:p>
      </dgm:t>
    </dgm:pt>
    <dgm:pt modelId="{08B3F380-92D9-43D8-94A9-10A44918511E}" type="parTrans" cxnId="{EF778FFA-3ACF-4DF4-A466-0F3DF38C9D28}">
      <dgm:prSet/>
      <dgm:spPr/>
      <dgm:t>
        <a:bodyPr/>
        <a:lstStyle/>
        <a:p>
          <a:endParaRPr lang="en-US"/>
        </a:p>
      </dgm:t>
    </dgm:pt>
    <dgm:pt modelId="{9148CA94-04A3-400E-99EF-D3388FE7ADC1}" type="sibTrans" cxnId="{EF778FFA-3ACF-4DF4-A466-0F3DF38C9D28}">
      <dgm:prSet/>
      <dgm:spPr/>
      <dgm:t>
        <a:bodyPr/>
        <a:lstStyle/>
        <a:p>
          <a:endParaRPr lang="en-US"/>
        </a:p>
      </dgm:t>
    </dgm:pt>
    <dgm:pt modelId="{E081E384-351B-4B3D-874E-175E9099D3A4}">
      <dgm:prSet phldrT="[Text]"/>
      <dgm:spPr/>
      <dgm:t>
        <a:bodyPr/>
        <a:lstStyle/>
        <a:p>
          <a:r>
            <a:rPr lang="sr-Cyrl-RS" b="1" dirty="0" smtClean="0"/>
            <a:t>Индустријска епоха</a:t>
          </a:r>
          <a:endParaRPr lang="en-US" b="1" dirty="0"/>
        </a:p>
      </dgm:t>
    </dgm:pt>
    <dgm:pt modelId="{C464E856-87E5-41BC-8BF0-5F171F147471}" type="parTrans" cxnId="{FA959243-0576-4CD4-955A-4C8DCC6C1C9C}">
      <dgm:prSet/>
      <dgm:spPr/>
      <dgm:t>
        <a:bodyPr/>
        <a:lstStyle/>
        <a:p>
          <a:endParaRPr lang="en-US"/>
        </a:p>
      </dgm:t>
    </dgm:pt>
    <dgm:pt modelId="{E6CF6BB2-38F7-4D82-B50F-629576A417D2}" type="sibTrans" cxnId="{FA959243-0576-4CD4-955A-4C8DCC6C1C9C}">
      <dgm:prSet/>
      <dgm:spPr/>
      <dgm:t>
        <a:bodyPr/>
        <a:lstStyle/>
        <a:p>
          <a:endParaRPr lang="en-US"/>
        </a:p>
      </dgm:t>
    </dgm:pt>
    <dgm:pt modelId="{2F1D515B-F954-4B1D-8C65-83D48619894C}">
      <dgm:prSet phldrT="[Text]"/>
      <dgm:spPr/>
      <dgm:t>
        <a:bodyPr/>
        <a:lstStyle/>
        <a:p>
          <a:r>
            <a:rPr lang="sr-Cyrl-RS" b="1" dirty="0" smtClean="0"/>
            <a:t>Савремено доба</a:t>
          </a:r>
          <a:endParaRPr lang="en-US" b="1" dirty="0"/>
        </a:p>
      </dgm:t>
    </dgm:pt>
    <dgm:pt modelId="{3C8AE138-4380-4632-86B4-F327F22C2398}" type="parTrans" cxnId="{EF3F7DA6-5F3D-41AF-A662-B77D9F1A6B71}">
      <dgm:prSet/>
      <dgm:spPr/>
      <dgm:t>
        <a:bodyPr/>
        <a:lstStyle/>
        <a:p>
          <a:endParaRPr lang="en-US"/>
        </a:p>
      </dgm:t>
    </dgm:pt>
    <dgm:pt modelId="{81CDED8C-ACC1-477E-BB8F-98A2B26068C4}" type="sibTrans" cxnId="{EF3F7DA6-5F3D-41AF-A662-B77D9F1A6B71}">
      <dgm:prSet/>
      <dgm:spPr/>
      <dgm:t>
        <a:bodyPr/>
        <a:lstStyle/>
        <a:p>
          <a:endParaRPr lang="en-US"/>
        </a:p>
      </dgm:t>
    </dgm:pt>
    <dgm:pt modelId="{F9603DE9-736B-4C4B-AEE6-2BC280B4E29D}" type="pres">
      <dgm:prSet presAssocID="{AB7DD896-1A63-4A26-8B76-53D676C0DAD2}" presName="Name0" presStyleCnt="0">
        <dgm:presLayoutVars>
          <dgm:dir/>
          <dgm:animLvl val="lvl"/>
          <dgm:resizeHandles val="exact"/>
        </dgm:presLayoutVars>
      </dgm:prSet>
      <dgm:spPr/>
    </dgm:pt>
    <dgm:pt modelId="{1DD7CC17-7118-4476-8904-6449674F8F0E}" type="pres">
      <dgm:prSet presAssocID="{2F1D515B-F954-4B1D-8C65-83D48619894C}" presName="boxAndChildren" presStyleCnt="0"/>
      <dgm:spPr/>
    </dgm:pt>
    <dgm:pt modelId="{12060CD2-6682-4579-9531-2870CAA6F8F9}" type="pres">
      <dgm:prSet presAssocID="{2F1D515B-F954-4B1D-8C65-83D48619894C}" presName="parentTextBox" presStyleLbl="node1" presStyleIdx="0" presStyleCnt="3"/>
      <dgm:spPr/>
      <dgm:t>
        <a:bodyPr/>
        <a:lstStyle/>
        <a:p>
          <a:endParaRPr lang="en-US"/>
        </a:p>
      </dgm:t>
    </dgm:pt>
    <dgm:pt modelId="{18A761E6-D8A9-4C5E-AEB1-0821AF7864C3}" type="pres">
      <dgm:prSet presAssocID="{E6CF6BB2-38F7-4D82-B50F-629576A417D2}" presName="sp" presStyleCnt="0"/>
      <dgm:spPr/>
    </dgm:pt>
    <dgm:pt modelId="{AC36E2D3-40EC-451D-97E9-F6091C5808F4}" type="pres">
      <dgm:prSet presAssocID="{E081E384-351B-4B3D-874E-175E9099D3A4}" presName="arrowAndChildren" presStyleCnt="0"/>
      <dgm:spPr/>
    </dgm:pt>
    <dgm:pt modelId="{774C0375-E67E-4895-897A-B5FCF467018F}" type="pres">
      <dgm:prSet presAssocID="{E081E384-351B-4B3D-874E-175E9099D3A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6D43F3C-1991-41BA-96AA-042958C47700}" type="pres">
      <dgm:prSet presAssocID="{9148CA94-04A3-400E-99EF-D3388FE7ADC1}" presName="sp" presStyleCnt="0"/>
      <dgm:spPr/>
    </dgm:pt>
    <dgm:pt modelId="{6D29348A-AF07-4018-B9F9-2C03C9978A63}" type="pres">
      <dgm:prSet presAssocID="{585F538D-B50E-4D78-B065-055FADC49D4A}" presName="arrowAndChildren" presStyleCnt="0"/>
      <dgm:spPr/>
    </dgm:pt>
    <dgm:pt modelId="{60C9F577-D903-45DF-A169-EAA60A87DEAF}" type="pres">
      <dgm:prSet presAssocID="{585F538D-B50E-4D78-B065-055FADC49D4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07203218-B0AC-45E2-8007-782BBD1FF461}" type="presOf" srcId="{585F538D-B50E-4D78-B065-055FADC49D4A}" destId="{60C9F577-D903-45DF-A169-EAA60A87DEAF}" srcOrd="0" destOrd="0" presId="urn:microsoft.com/office/officeart/2005/8/layout/process4"/>
    <dgm:cxn modelId="{9C5956BD-A37E-4873-B209-E74A7D996126}" type="presOf" srcId="{E081E384-351B-4B3D-874E-175E9099D3A4}" destId="{774C0375-E67E-4895-897A-B5FCF467018F}" srcOrd="0" destOrd="0" presId="urn:microsoft.com/office/officeart/2005/8/layout/process4"/>
    <dgm:cxn modelId="{EF778FFA-3ACF-4DF4-A466-0F3DF38C9D28}" srcId="{AB7DD896-1A63-4A26-8B76-53D676C0DAD2}" destId="{585F538D-B50E-4D78-B065-055FADC49D4A}" srcOrd="0" destOrd="0" parTransId="{08B3F380-92D9-43D8-94A9-10A44918511E}" sibTransId="{9148CA94-04A3-400E-99EF-D3388FE7ADC1}"/>
    <dgm:cxn modelId="{143E2B91-BCB5-48E4-8D80-1F613583E347}" type="presOf" srcId="{AB7DD896-1A63-4A26-8B76-53D676C0DAD2}" destId="{F9603DE9-736B-4C4B-AEE6-2BC280B4E29D}" srcOrd="0" destOrd="0" presId="urn:microsoft.com/office/officeart/2005/8/layout/process4"/>
    <dgm:cxn modelId="{FA959243-0576-4CD4-955A-4C8DCC6C1C9C}" srcId="{AB7DD896-1A63-4A26-8B76-53D676C0DAD2}" destId="{E081E384-351B-4B3D-874E-175E9099D3A4}" srcOrd="1" destOrd="0" parTransId="{C464E856-87E5-41BC-8BF0-5F171F147471}" sibTransId="{E6CF6BB2-38F7-4D82-B50F-629576A417D2}"/>
    <dgm:cxn modelId="{EF3F7DA6-5F3D-41AF-A662-B77D9F1A6B71}" srcId="{AB7DD896-1A63-4A26-8B76-53D676C0DAD2}" destId="{2F1D515B-F954-4B1D-8C65-83D48619894C}" srcOrd="2" destOrd="0" parTransId="{3C8AE138-4380-4632-86B4-F327F22C2398}" sibTransId="{81CDED8C-ACC1-477E-BB8F-98A2B26068C4}"/>
    <dgm:cxn modelId="{1828303F-FC59-46E3-AA31-053F0FA0F7B9}" type="presOf" srcId="{2F1D515B-F954-4B1D-8C65-83D48619894C}" destId="{12060CD2-6682-4579-9531-2870CAA6F8F9}" srcOrd="0" destOrd="0" presId="urn:microsoft.com/office/officeart/2005/8/layout/process4"/>
    <dgm:cxn modelId="{39C97AEC-101B-45FD-B3B1-ED28E9908959}" type="presParOf" srcId="{F9603DE9-736B-4C4B-AEE6-2BC280B4E29D}" destId="{1DD7CC17-7118-4476-8904-6449674F8F0E}" srcOrd="0" destOrd="0" presId="urn:microsoft.com/office/officeart/2005/8/layout/process4"/>
    <dgm:cxn modelId="{D73FA3A0-6C3A-48CE-89C2-5E554439E715}" type="presParOf" srcId="{1DD7CC17-7118-4476-8904-6449674F8F0E}" destId="{12060CD2-6682-4579-9531-2870CAA6F8F9}" srcOrd="0" destOrd="0" presId="urn:microsoft.com/office/officeart/2005/8/layout/process4"/>
    <dgm:cxn modelId="{AAF68705-CB1B-47F6-8F7F-09E320DD359A}" type="presParOf" srcId="{F9603DE9-736B-4C4B-AEE6-2BC280B4E29D}" destId="{18A761E6-D8A9-4C5E-AEB1-0821AF7864C3}" srcOrd="1" destOrd="0" presId="urn:microsoft.com/office/officeart/2005/8/layout/process4"/>
    <dgm:cxn modelId="{BB50C838-6F9A-4ECF-8B5F-648E60FA5A23}" type="presParOf" srcId="{F9603DE9-736B-4C4B-AEE6-2BC280B4E29D}" destId="{AC36E2D3-40EC-451D-97E9-F6091C5808F4}" srcOrd="2" destOrd="0" presId="urn:microsoft.com/office/officeart/2005/8/layout/process4"/>
    <dgm:cxn modelId="{15983FA8-12A6-4E53-AEC6-84BB4E3C41ED}" type="presParOf" srcId="{AC36E2D3-40EC-451D-97E9-F6091C5808F4}" destId="{774C0375-E67E-4895-897A-B5FCF467018F}" srcOrd="0" destOrd="0" presId="urn:microsoft.com/office/officeart/2005/8/layout/process4"/>
    <dgm:cxn modelId="{9EE8A579-EF7D-43CC-B0DC-5F9BD92178F4}" type="presParOf" srcId="{F9603DE9-736B-4C4B-AEE6-2BC280B4E29D}" destId="{76D43F3C-1991-41BA-96AA-042958C47700}" srcOrd="3" destOrd="0" presId="urn:microsoft.com/office/officeart/2005/8/layout/process4"/>
    <dgm:cxn modelId="{5FF474FF-B741-463F-AE91-45F1B1832FD5}" type="presParOf" srcId="{F9603DE9-736B-4C4B-AEE6-2BC280B4E29D}" destId="{6D29348A-AF07-4018-B9F9-2C03C9978A63}" srcOrd="4" destOrd="0" presId="urn:microsoft.com/office/officeart/2005/8/layout/process4"/>
    <dgm:cxn modelId="{EEB53962-21AE-4D2D-989C-F8984755E154}" type="presParOf" srcId="{6D29348A-AF07-4018-B9F9-2C03C9978A63}" destId="{60C9F577-D903-45DF-A169-EAA60A87DEA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60CD2-6682-4579-9531-2870CAA6F8F9}">
      <dsp:nvSpPr>
        <dsp:cNvPr id="0" name=""/>
        <dsp:cNvSpPr/>
      </dsp:nvSpPr>
      <dsp:spPr>
        <a:xfrm>
          <a:off x="0" y="3406931"/>
          <a:ext cx="8229600" cy="11182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/>
            <a:t>Савремено доба</a:t>
          </a:r>
          <a:endParaRPr lang="en-US" sz="2400" b="1" kern="1200" dirty="0"/>
        </a:p>
      </dsp:txBody>
      <dsp:txXfrm>
        <a:off x="0" y="3406931"/>
        <a:ext cx="8229600" cy="1118230"/>
      </dsp:txXfrm>
    </dsp:sp>
    <dsp:sp modelId="{774C0375-E67E-4895-897A-B5FCF467018F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8000"/>
                <a:satMod val="150000"/>
              </a:schemeClr>
            </a:gs>
            <a:gs pos="72000">
              <a:schemeClr val="accent4">
                <a:hueOff val="-2232385"/>
                <a:satOff val="13449"/>
                <a:lumOff val="1078"/>
                <a:alphaOff val="0"/>
                <a:tint val="90000"/>
                <a:satMod val="135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/>
            <a:t>Индустријска епоха</a:t>
          </a:r>
          <a:endParaRPr lang="en-US" sz="2400" b="1" kern="1200" dirty="0"/>
        </a:p>
      </dsp:txBody>
      <dsp:txXfrm rot="10800000">
        <a:off x="0" y="1703865"/>
        <a:ext cx="8229600" cy="1719839"/>
      </dsp:txXfrm>
    </dsp:sp>
    <dsp:sp modelId="{60C9F577-D903-45DF-A169-EAA60A87DEAF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8000"/>
                <a:satMod val="150000"/>
              </a:schemeClr>
            </a:gs>
            <a:gs pos="72000">
              <a:schemeClr val="accent4">
                <a:hueOff val="-4464770"/>
                <a:satOff val="26899"/>
                <a:lumOff val="2156"/>
                <a:alphaOff val="0"/>
                <a:tint val="90000"/>
                <a:satMod val="135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/>
            <a:t>Прединдустријска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/>
            <a:t>епоха</a:t>
          </a:r>
          <a:endParaRPr lang="en-US" sz="2400" b="1" kern="1200" dirty="0"/>
        </a:p>
      </dsp:txBody>
      <dsp:txXfrm rot="10800000">
        <a:off x="0" y="799"/>
        <a:ext cx="8229600" cy="1719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EC0E4-AF54-4615-9EB8-0A276837383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5CCE1-CAD2-46FB-87F1-27C6D9459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CCE1-CAD2-46FB-87F1-27C6D94590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CCE1-CAD2-46FB-87F1-27C6D94590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CCE1-CAD2-46FB-87F1-27C6D94590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CCE1-CAD2-46FB-87F1-27C6D94590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CCE1-CAD2-46FB-87F1-27C6D94590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CCE1-CAD2-46FB-87F1-27C6D94590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CCE1-CAD2-46FB-87F1-27C6D94590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CCE1-CAD2-46FB-87F1-27C6D94590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CCE1-CAD2-46FB-87F1-27C6D94590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CCE1-CAD2-46FB-87F1-27C6D94590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60C86B-3AB8-4473-8E06-4C6DD414A7D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250127-7582-4A6D-A4FC-EBB4A6CBF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0C86B-3AB8-4473-8E06-4C6DD414A7D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50127-7582-4A6D-A4FC-EBB4A6CBF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0C86B-3AB8-4473-8E06-4C6DD414A7D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50127-7582-4A6D-A4FC-EBB4A6CBF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0C86B-3AB8-4473-8E06-4C6DD414A7D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50127-7582-4A6D-A4FC-EBB4A6CBF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60C86B-3AB8-4473-8E06-4C6DD414A7D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250127-7582-4A6D-A4FC-EBB4A6CBF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0C86B-3AB8-4473-8E06-4C6DD414A7D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250127-7582-4A6D-A4FC-EBB4A6CBF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0C86B-3AB8-4473-8E06-4C6DD414A7D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250127-7582-4A6D-A4FC-EBB4A6CBF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0C86B-3AB8-4473-8E06-4C6DD414A7D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50127-7582-4A6D-A4FC-EBB4A6CBF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0C86B-3AB8-4473-8E06-4C6DD414A7D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50127-7582-4A6D-A4FC-EBB4A6CBF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60C86B-3AB8-4473-8E06-4C6DD414A7D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250127-7582-4A6D-A4FC-EBB4A6CBF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60C86B-3AB8-4473-8E06-4C6DD414A7D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250127-7582-4A6D-A4FC-EBB4A6CBF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60C86B-3AB8-4473-8E06-4C6DD414A7D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5250127-7582-4A6D-A4FC-EBB4A6CBF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diamond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flickr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33129"/>
            <a:ext cx="8229600" cy="1031775"/>
          </a:xfrm>
        </p:spPr>
        <p:txBody>
          <a:bodyPr/>
          <a:lstStyle/>
          <a:p>
            <a:pPr algn="ctr"/>
            <a:r>
              <a:rPr lang="sr-Cyrl-RS" b="1" dirty="0" smtClean="0"/>
              <a:t>Историјски типови рада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6560234" cy="1752600"/>
          </a:xfrm>
        </p:spPr>
        <p:txBody>
          <a:bodyPr/>
          <a:lstStyle/>
          <a:p>
            <a:r>
              <a:rPr lang="sr-Cyrl-RS" dirty="0" smtClean="0"/>
              <a:t>радио: </a:t>
            </a:r>
            <a:r>
              <a:rPr lang="sr-Cyrl-RS" i="1" dirty="0" smtClean="0"/>
              <a:t>Милош Иваниш</a:t>
            </a:r>
            <a:endParaRPr lang="en-US" i="1" dirty="0"/>
          </a:p>
        </p:txBody>
      </p:sp>
      <p:pic>
        <p:nvPicPr>
          <p:cNvPr id="147460" name="Picture 4" descr="http://upload.wikimedia.org/wikipedia/commons/c/ce/2005_Fabrik_von_Scheibl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933056"/>
            <a:ext cx="3096344" cy="2924944"/>
          </a:xfrm>
          <a:prstGeom prst="rect">
            <a:avLst/>
          </a:prstGeom>
          <a:noFill/>
        </p:spPr>
      </p:pic>
      <p:pic>
        <p:nvPicPr>
          <p:cNvPr id="2050" name="Picture 2" descr="http://www.mrdowling.com/images/602prehis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3131840" cy="2924944"/>
          </a:xfrm>
          <a:prstGeom prst="rect">
            <a:avLst/>
          </a:prstGeom>
          <a:noFill/>
        </p:spPr>
      </p:pic>
      <p:pic>
        <p:nvPicPr>
          <p:cNvPr id="2052" name="Picture 4" descr="http://cdn2.stocksy.com/a/BcK000/z0/792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933056"/>
            <a:ext cx="2880000" cy="2924944"/>
          </a:xfrm>
          <a:prstGeom prst="rect">
            <a:avLst/>
          </a:prstGeom>
          <a:noFill/>
        </p:spPr>
      </p:pic>
      <p:pic>
        <p:nvPicPr>
          <p:cNvPr id="7" name="Picture 6" descr="The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332656"/>
            <a:ext cx="1824292" cy="54776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3.2. Промене у сфери рада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  више запослених у услужном сектору</a:t>
            </a:r>
          </a:p>
          <a:p>
            <a:r>
              <a:rPr lang="sr-Cyrl-RS" dirty="0" smtClean="0"/>
              <a:t>  аутоматизација и роботизација рада</a:t>
            </a:r>
          </a:p>
          <a:p>
            <a:r>
              <a:rPr lang="sr-Cyrl-RS" dirty="0" smtClean="0"/>
              <a:t>  производња и тржишта постају масовни</a:t>
            </a:r>
          </a:p>
          <a:p>
            <a:r>
              <a:rPr lang="sr-Cyrl-RS" dirty="0" smtClean="0"/>
              <a:t>  људи обављају више разл. послова </a:t>
            </a:r>
          </a:p>
          <a:p>
            <a:r>
              <a:rPr lang="sr-Cyrl-RS" dirty="0" smtClean="0"/>
              <a:t>  бројна занимања нестају, друга настају</a:t>
            </a:r>
          </a:p>
          <a:p>
            <a:r>
              <a:rPr lang="sr-Cyrl-RS" dirty="0" smtClean="0"/>
              <a:t>  све више привремени, хонорарни рад </a:t>
            </a:r>
          </a:p>
          <a:p>
            <a:r>
              <a:rPr lang="sr-Cyrl-RS" dirty="0" smtClean="0"/>
              <a:t>  децентрализација предузећа</a:t>
            </a:r>
            <a:endParaRPr lang="sr-Cyrl-RS" b="1" dirty="0" smtClean="0"/>
          </a:p>
          <a:p>
            <a:pPr>
              <a:buNone/>
            </a:pPr>
            <a:endParaRPr lang="sr-Cyrl-RS" sz="1500" b="1" dirty="0" smtClean="0"/>
          </a:p>
          <a:p>
            <a:pPr>
              <a:buNone/>
            </a:pPr>
            <a:endParaRPr lang="sr-Cyrl-RS" sz="1500" b="1" dirty="0" smtClean="0"/>
          </a:p>
          <a:p>
            <a:pPr algn="ctr">
              <a:buNone/>
            </a:pPr>
            <a:r>
              <a:rPr lang="sr-Cyrl-RS" b="1" dirty="0" smtClean="0">
                <a:solidFill>
                  <a:srgbClr val="FFFF00"/>
                </a:solidFill>
              </a:rPr>
              <a:t>ТЕХНОЛОШКЕ ПРОМЕНЕ ВРШЕ СЕ СЕЛЕКТИВНО!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3.3. (Не)запослени и (не)запосленост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  </a:t>
            </a:r>
            <a:r>
              <a:rPr lang="sr-Cyrl-RS" b="1" dirty="0" smtClean="0">
                <a:solidFill>
                  <a:srgbClr val="FFFF00"/>
                </a:solidFill>
              </a:rPr>
              <a:t>Запослени </a:t>
            </a:r>
            <a:r>
              <a:rPr lang="sr-Cyrl-RS" dirty="0" smtClean="0"/>
              <a:t>– особе које су у посматраном периоду обављале било какав посао којим су стицале средства за живот. </a:t>
            </a:r>
          </a:p>
          <a:p>
            <a:r>
              <a:rPr lang="sr-Cyrl-RS" dirty="0" smtClean="0"/>
              <a:t> </a:t>
            </a:r>
            <a:r>
              <a:rPr lang="sr-Cyrl-RS" dirty="0" smtClean="0">
                <a:solidFill>
                  <a:srgbClr val="FFFF00"/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Незапослени </a:t>
            </a:r>
            <a:r>
              <a:rPr lang="sr-Cyrl-RS" dirty="0" smtClean="0"/>
              <a:t>– особе које у посматраном периоду нису обављале никакав посао којим би стицале средства за живот, али активно траже запослење. 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  </a:t>
            </a:r>
            <a:r>
              <a:rPr lang="sr-Cyrl-RS" b="1" dirty="0" smtClean="0">
                <a:solidFill>
                  <a:srgbClr val="FFFF00"/>
                </a:solidFill>
              </a:rPr>
              <a:t>Неактивни </a:t>
            </a:r>
            <a:r>
              <a:rPr lang="sr-Cyrl-RS" dirty="0" smtClean="0"/>
              <a:t>– особе које не обављају никакав посао, али га ни не траже.</a:t>
            </a:r>
          </a:p>
          <a:p>
            <a:r>
              <a:rPr lang="sr-Cyrl-RS" b="1" dirty="0" smtClean="0"/>
              <a:t>  </a:t>
            </a:r>
            <a:r>
              <a:rPr lang="sr-Cyrl-RS" b="1" dirty="0" smtClean="0">
                <a:solidFill>
                  <a:srgbClr val="FFFF00"/>
                </a:solidFill>
              </a:rPr>
              <a:t>Запосленост</a:t>
            </a:r>
            <a:r>
              <a:rPr lang="sr-Cyrl-RS" b="1" dirty="0" smtClean="0"/>
              <a:t> </a:t>
            </a:r>
            <a:r>
              <a:rPr lang="sr-Cyrl-RS" dirty="0" smtClean="0"/>
              <a:t>– радни однос у коме актер рада обавља радну активност на основу формалног, писаног уговора са послодавцем или на основу законске дозволе.</a:t>
            </a:r>
            <a:endParaRPr lang="sr-Cyrl-RS" b="1" dirty="0" smtClean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3.4. Сфера рада данас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У СРБИЈИ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У СВЕТУ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3284984"/>
            <a:ext cx="4040188" cy="3018979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 </a:t>
            </a:r>
            <a:r>
              <a:rPr lang="sr-Cyrl-RS" sz="2800" dirty="0" smtClean="0"/>
              <a:t>приватизација предузећа</a:t>
            </a:r>
          </a:p>
          <a:p>
            <a:r>
              <a:rPr lang="sr-Cyrl-RS" sz="2800" dirty="0" smtClean="0"/>
              <a:t> неформалан рад</a:t>
            </a:r>
          </a:p>
          <a:p>
            <a:pPr lvl="1"/>
            <a:r>
              <a:rPr lang="sr-Cyrl-RS" sz="2600" dirty="0" smtClean="0"/>
              <a:t>око 30% запослених ради неформално </a:t>
            </a:r>
          </a:p>
          <a:p>
            <a:r>
              <a:rPr lang="sr-Cyrl-RS" sz="2800" dirty="0" smtClean="0"/>
              <a:t> сива економија</a:t>
            </a:r>
            <a:r>
              <a:rPr lang="sr-Latn-RS" sz="2800" dirty="0" smtClean="0"/>
              <a:t> </a:t>
            </a:r>
            <a:r>
              <a:rPr lang="sr-Cyrl-RS" sz="2800" dirty="0" smtClean="0"/>
              <a:t>  </a:t>
            </a:r>
            <a:endParaRPr lang="en-US" sz="2800" dirty="0"/>
          </a:p>
        </p:txBody>
      </p:sp>
      <p:pic>
        <p:nvPicPr>
          <p:cNvPr id="8" name="Content Placeholder 7" descr="whole_world-wallpaper-1280x102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012160" y="2276872"/>
            <a:ext cx="1440160" cy="1036916"/>
          </a:xfrm>
        </p:spPr>
      </p:pic>
      <p:pic>
        <p:nvPicPr>
          <p:cNvPr id="1026" name="Picture 2" descr="http://upload.wikimedia.org/wikipedia/commons/thumb/f/ff/Flag_of_Serbia.svg/2000px-Flag_of_Serb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1512168" cy="1008112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99992" y="3284984"/>
            <a:ext cx="4184204" cy="3240360"/>
          </a:xfrm>
          <a:prstGeom prst="rect">
            <a:avLst/>
          </a:prstGeom>
        </p:spPr>
        <p:txBody>
          <a:bodyPr lIns="91440"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социјална економија</a:t>
            </a:r>
          </a:p>
          <a:p>
            <a:pPr marL="749300" lvl="1" indent="-292100"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kumimoji="0" lang="sr-Cyrl-R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уважавање</a:t>
            </a:r>
            <a:r>
              <a:rPr kumimoji="0" lang="sr-Cyrl-R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људских односа</a:t>
            </a:r>
          </a:p>
          <a:p>
            <a:pPr marL="749300" lvl="1" indent="-292100"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sr-Cyrl-RS" sz="2800" baseline="0" dirty="0" smtClean="0"/>
              <a:t>друштвено-користан рад</a:t>
            </a:r>
            <a:r>
              <a:rPr kumimoji="0" lang="sr-Latn-R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sr-Cyrl-R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sr-Cyrl-RS" sz="2800" noProof="0" dirty="0" smtClean="0"/>
              <a:t>социјални и еколошки циљеви</a:t>
            </a:r>
            <a:r>
              <a:rPr kumimoji="0" lang="sr-Cyrl-R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КРАТАК РЕЗИМЕ</a:t>
            </a:r>
            <a:endParaRPr lang="en-US" b="1" dirty="0"/>
          </a:p>
        </p:txBody>
      </p:sp>
      <p:pic>
        <p:nvPicPr>
          <p:cNvPr id="8" name="Picture 7" descr="T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285884" cy="111207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5536" y="1484784"/>
            <a:ext cx="8064896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ПРЕДИНДУСТРИЈСКА ЕПОХА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95536" y="2060848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породични рад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59832" y="2060848"/>
            <a:ext cx="267537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робовски рад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24128" y="2060848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кметовски рад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95536" y="2564904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цеховски занатски рад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59832" y="2564904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кућна индустрија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724128" y="2564904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мануфактуре</a:t>
            </a:r>
            <a:endParaRPr lang="en-US" dirty="0"/>
          </a:p>
        </p:txBody>
      </p:sp>
      <p:sp>
        <p:nvSpPr>
          <p:cNvPr id="31" name="Striped Right Arrow 30"/>
          <p:cNvSpPr/>
          <p:nvPr/>
        </p:nvSpPr>
        <p:spPr>
          <a:xfrm rot="5400000">
            <a:off x="4103948" y="3032956"/>
            <a:ext cx="216024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5536" y="3284984"/>
            <a:ext cx="8064896" cy="576064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ИНДУСТРИЈСКА ЕПОХА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395536" y="3861048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радне организације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059832" y="3861048"/>
            <a:ext cx="267537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тржиште рада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724128" y="3861048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индустријски рад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763688" y="4365104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тејлоризам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427984" y="4365104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фордизам</a:t>
            </a:r>
            <a:endParaRPr lang="en-US" dirty="0"/>
          </a:p>
        </p:txBody>
      </p:sp>
      <p:sp>
        <p:nvSpPr>
          <p:cNvPr id="47" name="Striped Right Arrow 46"/>
          <p:cNvSpPr/>
          <p:nvPr/>
        </p:nvSpPr>
        <p:spPr>
          <a:xfrm rot="5400000">
            <a:off x="4103948" y="4833156"/>
            <a:ext cx="216024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95536" y="5085184"/>
            <a:ext cx="806489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САВРЕМЕНО ДОБА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395536" y="5661248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информатичка револуција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059832" y="5661248"/>
            <a:ext cx="267537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промене у сфери рада</a:t>
            </a:r>
          </a:p>
          <a:p>
            <a:pPr algn="ctr"/>
            <a:r>
              <a:rPr lang="sr-Cyrl-RS" dirty="0" smtClean="0"/>
              <a:t>и привр. секторима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24128" y="5661248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социјална економија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91857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Autor  prezentacije:</a:t>
            </a:r>
          </a:p>
          <a:p>
            <a:pPr algn="ctr"/>
            <a:r>
              <a:rPr lang="sr-Latn-R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Miloš Ivaniš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21471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Korišćeni pisani izvori: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645024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/>
              <a:t>“</a:t>
            </a:r>
            <a:r>
              <a:rPr lang="en-US" b="1" dirty="0" err="1" smtClean="0"/>
              <a:t>Školsko</a:t>
            </a:r>
            <a:r>
              <a:rPr lang="en-US" b="1" dirty="0" smtClean="0"/>
              <a:t> </a:t>
            </a:r>
            <a:r>
              <a:rPr lang="en-US" b="1" dirty="0" err="1" smtClean="0"/>
              <a:t>sveznanje</a:t>
            </a:r>
            <a:r>
              <a:rPr lang="en-US" b="1" dirty="0" smtClean="0"/>
              <a:t>”, </a:t>
            </a:r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 smtClean="0"/>
              <a:t>autora</a:t>
            </a:r>
            <a:r>
              <a:rPr lang="en-US" dirty="0" smtClean="0"/>
              <a:t>, </a:t>
            </a:r>
            <a:r>
              <a:rPr lang="en-US" dirty="0" err="1" smtClean="0"/>
              <a:t>Zavod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udžbenike</a:t>
            </a:r>
            <a:r>
              <a:rPr lang="en-US" dirty="0" smtClean="0"/>
              <a:t>, Beograd, 2007.</a:t>
            </a:r>
            <a:br>
              <a:rPr lang="en-US" dirty="0" smtClean="0"/>
            </a:br>
            <a:r>
              <a:rPr lang="en-US" b="1" dirty="0" smtClean="0"/>
              <a:t>“</a:t>
            </a:r>
            <a:r>
              <a:rPr lang="en-US" b="1" dirty="0" err="1" smtClean="0"/>
              <a:t>Sociologija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treći</a:t>
            </a:r>
            <a:r>
              <a:rPr lang="en-US" b="1" dirty="0" smtClean="0"/>
              <a:t> </a:t>
            </a:r>
            <a:r>
              <a:rPr lang="en-US" b="1" dirty="0" err="1" smtClean="0"/>
              <a:t>razred</a:t>
            </a:r>
            <a:r>
              <a:rPr lang="en-US" b="1" dirty="0" smtClean="0"/>
              <a:t> </a:t>
            </a:r>
            <a:r>
              <a:rPr lang="en-US" b="1" dirty="0" err="1" smtClean="0"/>
              <a:t>stručnih</a:t>
            </a:r>
            <a:r>
              <a:rPr lang="en-US" b="1" dirty="0" smtClean="0"/>
              <a:t> </a:t>
            </a:r>
            <a:r>
              <a:rPr lang="en-US" b="1" dirty="0" err="1" smtClean="0"/>
              <a:t>škola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četvrti</a:t>
            </a:r>
            <a:r>
              <a:rPr lang="en-US" b="1" dirty="0" smtClean="0"/>
              <a:t> </a:t>
            </a:r>
            <a:r>
              <a:rPr lang="en-US" b="1" dirty="0" err="1" smtClean="0"/>
              <a:t>razred</a:t>
            </a:r>
            <a:r>
              <a:rPr lang="en-US" b="1" dirty="0" smtClean="0"/>
              <a:t> </a:t>
            </a:r>
            <a:r>
              <a:rPr lang="en-US" b="1" dirty="0" err="1" smtClean="0"/>
              <a:t>gimnazije</a:t>
            </a:r>
            <a:r>
              <a:rPr lang="en-US" b="1" dirty="0" smtClean="0"/>
              <a:t>”, </a:t>
            </a:r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 smtClean="0"/>
              <a:t>autora</a:t>
            </a:r>
            <a:r>
              <a:rPr lang="en-US" dirty="0" smtClean="0"/>
              <a:t>, </a:t>
            </a:r>
            <a:r>
              <a:rPr lang="en-US" dirty="0" err="1" smtClean="0"/>
              <a:t>Zavod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udžbenike</a:t>
            </a:r>
            <a:r>
              <a:rPr lang="en-US" dirty="0" smtClean="0"/>
              <a:t>, Beograd, 2012.</a:t>
            </a:r>
            <a:endParaRPr lang="sr-Latn-R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2129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Korišćeni elektronski izvori: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364502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sr-Latn-RS" dirty="0" smtClean="0">
                <a:hlinkClick r:id="rId2"/>
              </a:rPr>
              <a:t> www.google.com</a:t>
            </a:r>
            <a:endParaRPr lang="sr-Latn-RS" dirty="0" smtClean="0"/>
          </a:p>
          <a:p>
            <a:pPr marL="0" lvl="1">
              <a:buFont typeface="Arial" pitchFamily="34" charset="0"/>
              <a:buChar char="•"/>
            </a:pPr>
            <a:r>
              <a:rPr lang="sr-Latn-RS" dirty="0" smtClean="0">
                <a:hlinkClick r:id="rId3"/>
              </a:rPr>
              <a:t> www.wikipedia.org</a:t>
            </a:r>
            <a:endParaRPr lang="sr-Latn-RS" dirty="0" smtClean="0"/>
          </a:p>
          <a:p>
            <a:pPr marL="0" lvl="1">
              <a:buFont typeface="Arial" pitchFamily="34" charset="0"/>
              <a:buChar char="•"/>
            </a:pPr>
            <a:r>
              <a:rPr lang="sr-Latn-RS" dirty="0" smtClean="0">
                <a:hlinkClick r:id="rId4"/>
              </a:rPr>
              <a:t> www.flickr.com</a:t>
            </a:r>
            <a:endParaRPr lang="sr-Latn-R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67544" y="3068960"/>
            <a:ext cx="806489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10" descr="The logo.PN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848" y="5786647"/>
            <a:ext cx="2700000" cy="81070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7704" y="69269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Hvala na pažnji. 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192960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Stručna pomoć:</a:t>
            </a:r>
          </a:p>
          <a:p>
            <a:pPr algn="ctr"/>
            <a:r>
              <a:rPr lang="sr-Latn-R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prof  Nataša Šrkbić</a:t>
            </a:r>
          </a:p>
        </p:txBody>
      </p:sp>
    </p:spTree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Типови рада кроз историју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forumancientcoins.com/numiswiki/images/romanbaker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5" y="1682398"/>
            <a:ext cx="1440159" cy="1071957"/>
          </a:xfrm>
          <a:prstGeom prst="rect">
            <a:avLst/>
          </a:prstGeom>
          <a:noFill/>
        </p:spPr>
      </p:pic>
      <p:pic>
        <p:nvPicPr>
          <p:cNvPr id="6" name="Picture 2" descr="http://www.forumancientcoins.com/numiswiki/images/romanbaker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7" y="1700808"/>
            <a:ext cx="1440159" cy="1071957"/>
          </a:xfrm>
          <a:prstGeom prst="rect">
            <a:avLst/>
          </a:prstGeom>
          <a:noFill/>
        </p:spPr>
      </p:pic>
      <p:pic>
        <p:nvPicPr>
          <p:cNvPr id="1030" name="Picture 6" descr="http://www.industrialrevolutionresearch.com/images/tra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356992"/>
            <a:ext cx="1440160" cy="1080120"/>
          </a:xfrm>
          <a:prstGeom prst="rect">
            <a:avLst/>
          </a:prstGeom>
          <a:noFill/>
        </p:spPr>
      </p:pic>
      <p:pic>
        <p:nvPicPr>
          <p:cNvPr id="9" name="Picture 6" descr="http://www.industrialrevolutionresearch.com/images/tra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3356992"/>
            <a:ext cx="1440160" cy="1080120"/>
          </a:xfrm>
          <a:prstGeom prst="rect">
            <a:avLst/>
          </a:prstGeom>
          <a:noFill/>
        </p:spPr>
      </p:pic>
      <p:pic>
        <p:nvPicPr>
          <p:cNvPr id="1032" name="Picture 8" descr="http://www.acca.org/wp-content/uploads/2014/01/bigstock-Modern-business-buildings-45559522-480x3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3" y="5085184"/>
            <a:ext cx="1440161" cy="1080120"/>
          </a:xfrm>
          <a:prstGeom prst="rect">
            <a:avLst/>
          </a:prstGeom>
          <a:noFill/>
        </p:spPr>
      </p:pic>
      <p:pic>
        <p:nvPicPr>
          <p:cNvPr id="11" name="Picture 8" descr="http://www.acca.org/wp-content/uploads/2014/01/bigstock-Modern-business-buildings-45559522-480x3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5085184"/>
            <a:ext cx="1440161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1. Прединдустријска епоха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indent="-452438"/>
            <a:r>
              <a:rPr lang="sr-Cyrl-RS" dirty="0" smtClean="0"/>
              <a:t>рад претежно резервисан за потчињене друштвене класе и слојеве</a:t>
            </a:r>
          </a:p>
          <a:p>
            <a:pPr marL="452438" indent="-452438"/>
            <a:r>
              <a:rPr lang="sr-Cyrl-RS" b="1" dirty="0" smtClean="0"/>
              <a:t>Типови рада:</a:t>
            </a:r>
          </a:p>
          <a:p>
            <a:pPr marL="8623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породични рад</a:t>
            </a:r>
          </a:p>
          <a:p>
            <a:pPr marL="8623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робовски рад</a:t>
            </a:r>
          </a:p>
          <a:p>
            <a:pPr marL="8623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кметовски рад</a:t>
            </a:r>
          </a:p>
          <a:p>
            <a:pPr marL="8623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цеховски занатски рад</a:t>
            </a:r>
          </a:p>
          <a:p>
            <a:pPr marL="8623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кућна индустрија</a:t>
            </a:r>
          </a:p>
          <a:p>
            <a:pPr marL="8623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мануфактуре</a:t>
            </a:r>
          </a:p>
        </p:txBody>
      </p:sp>
      <p:pic>
        <p:nvPicPr>
          <p:cNvPr id="4" name="Picture 2" descr="http://www.forumancientcoins.com/numiswiki/images/romanbak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705" y="2924944"/>
            <a:ext cx="309573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580112" y="5157192"/>
            <a:ext cx="280831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робовски рад у старом Риму</a:t>
            </a:r>
            <a:endParaRPr lang="en-US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2. Индустријска епоха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  две нове</a:t>
            </a:r>
            <a:r>
              <a:rPr lang="sr-Latn-RS" dirty="0" smtClean="0"/>
              <a:t> </a:t>
            </a:r>
            <a:r>
              <a:rPr lang="sr-Cyrl-RS" dirty="0" smtClean="0"/>
              <a:t>институционалне тековине:</a:t>
            </a:r>
          </a:p>
          <a:p>
            <a:pPr marL="9258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РАДНЕ ОРГАНИЗАЦИЈЕ </a:t>
            </a:r>
          </a:p>
          <a:p>
            <a:pPr marL="9258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ТРЖИШТЕ РАДА</a:t>
            </a:r>
            <a:endParaRPr lang="sr-Cyrl-RS" dirty="0" smtClean="0"/>
          </a:p>
          <a:p>
            <a:r>
              <a:rPr lang="sr-Cyrl-RS" dirty="0" smtClean="0"/>
              <a:t>  тејлоризам и фордизам</a:t>
            </a:r>
          </a:p>
          <a:p>
            <a:r>
              <a:rPr lang="sr-Cyrl-RS" dirty="0" smtClean="0"/>
              <a:t>  индустријски рад</a:t>
            </a:r>
            <a:endParaRPr lang="en-US" dirty="0"/>
          </a:p>
        </p:txBody>
      </p:sp>
      <p:pic>
        <p:nvPicPr>
          <p:cNvPr id="2052" name="Picture 4" descr="http://upload.wikimedia.org/wikipedia/commons/3/38/%22A_group_of_several_hundred_workers_at_Norris_Dam_construction_campsite_during_noon_hour.%22_-_NARA_-_532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2736304" cy="196557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9552" y="6165304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радници</a:t>
            </a:r>
            <a:endParaRPr lang="en-US" b="1" dirty="0"/>
          </a:p>
        </p:txBody>
      </p:sp>
      <p:pic>
        <p:nvPicPr>
          <p:cNvPr id="2054" name="Picture 6" descr="http://cdn.wonderfulengineering.com/wp-content/uploads/2013/11/factory-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293096"/>
            <a:ext cx="3200356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427984" y="6165304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фабрика</a:t>
            </a:r>
            <a:endParaRPr lang="en-US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2.1. Нове институционалне тековине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РАДНЕ ОРГАНИЗАЦИЈЕ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ТРЖИШТЕ РАДА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9552" y="3586336"/>
            <a:ext cx="4040188" cy="322704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sr-Cyrl-RS" dirty="0" smtClean="0">
                <a:solidFill>
                  <a:srgbClr val="FFFF00"/>
                </a:solidFill>
              </a:rPr>
              <a:t>институц. организоване целине унутар којих се остварује радна делатност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/>
              <a:t>бирократске су 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/>
              <a:t>фабрике 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/>
              <a:t>бирократску организацију ће даље развити Фредерик Тејлор (</a:t>
            </a:r>
            <a:r>
              <a:rPr lang="sr-Cyrl-RS" b="1" dirty="0" smtClean="0"/>
              <a:t>тејлоризам</a:t>
            </a:r>
            <a:r>
              <a:rPr lang="sr-Cyrl-RS" dirty="0" smtClean="0"/>
              <a:t>) и Хенри Форд (</a:t>
            </a:r>
            <a:r>
              <a:rPr lang="sr-Cyrl-RS" b="1" dirty="0" smtClean="0"/>
              <a:t>фордизам</a:t>
            </a:r>
            <a:r>
              <a:rPr lang="sr-Cyrl-RS" dirty="0" smtClean="0"/>
              <a:t>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16016" y="3573016"/>
            <a:ext cx="4041775" cy="288032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sr-Cyrl-RS" dirty="0" smtClean="0">
                <a:solidFill>
                  <a:srgbClr val="FFFF00"/>
                </a:solidFill>
              </a:rPr>
              <a:t>апстрактан простор у коме се сусрећу понуда и тражња радне снаге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/>
              <a:t>уобличен је формалним и неформалним правилима која уређују процесе размене рада</a:t>
            </a:r>
          </a:p>
        </p:txBody>
      </p:sp>
      <p:pic>
        <p:nvPicPr>
          <p:cNvPr id="12" name="Picture 8" descr="http://www.antique-pocket-watch.com/image-files/factory_appleton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08784"/>
            <a:ext cx="1824137" cy="1264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http://upload.wikimedia.org/wikipedia/commons/3/38/%22A_group_of_several_hundred_workers_at_Norris_Dam_construction_campsite_during_noon_hour.%22_-_NARA_-_532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79872"/>
            <a:ext cx="1800200" cy="12931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2.2. Развој бирократске организације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/>
          <a:lstStyle/>
          <a:p>
            <a:pPr algn="ctr"/>
            <a:r>
              <a:rPr lang="sr-Cyrl-RS" b="1" dirty="0" smtClean="0"/>
              <a:t>ТЕЈЛОРИЗАМ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ФордИЗАМ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r-Cyrl-RS" dirty="0" smtClean="0"/>
              <a:t>научна организација рада: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sr-Cyrl-RS" dirty="0" smtClean="0"/>
              <a:t>одвајање извршног од управљачког рада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sr-Cyrl-RS" dirty="0" smtClean="0"/>
              <a:t>специјализација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sr-Cyrl-RS" dirty="0" smtClean="0"/>
              <a:t>научна селекција кадрова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sr-Cyrl-RS" dirty="0" smtClean="0"/>
              <a:t>награђивање према учинку</a:t>
            </a:r>
          </a:p>
          <a:p>
            <a:pPr>
              <a:buFont typeface="Wingdings 2" pitchFamily="18" charset="2"/>
              <a:buChar char=""/>
            </a:pPr>
            <a:r>
              <a:rPr lang="sr-Cyrl-RS" dirty="0" smtClean="0"/>
              <a:t>недостаци: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sr-Cyrl-RS" dirty="0" smtClean="0"/>
              <a:t>губитак аутономије радника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sr-Cyrl-RS" dirty="0" smtClean="0"/>
              <a:t>бесмислено мрвљење рада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sr-Cyrl-RS" dirty="0" smtClean="0"/>
              <a:t>деквалификовање радника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Cyrl-RS" dirty="0" smtClean="0"/>
              <a:t>масовна производња стандардизованих производа</a:t>
            </a:r>
          </a:p>
          <a:p>
            <a:r>
              <a:rPr lang="sr-Cyrl-RS" dirty="0" smtClean="0"/>
              <a:t>високомеханизована технологија</a:t>
            </a:r>
          </a:p>
          <a:p>
            <a:r>
              <a:rPr lang="sr-Cyrl-RS" dirty="0" smtClean="0"/>
              <a:t>принцип текуће траке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2.3. Карактеристике индустријског рада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smtClean="0"/>
              <a:t>  по Алвину Тофлеру то су:</a:t>
            </a:r>
          </a:p>
          <a:p>
            <a:pPr marL="8623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стандардизација </a:t>
            </a:r>
          </a:p>
          <a:p>
            <a:pPr marL="8623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специјализација</a:t>
            </a:r>
          </a:p>
          <a:p>
            <a:pPr marL="8623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синхронизација </a:t>
            </a:r>
          </a:p>
          <a:p>
            <a:pPr marL="8623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концентрација </a:t>
            </a:r>
          </a:p>
          <a:p>
            <a:pPr marL="8623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максимизација </a:t>
            </a:r>
          </a:p>
          <a:p>
            <a:pPr marL="862330" lvl="1" indent="-514350">
              <a:buClr>
                <a:srgbClr val="FFFF00"/>
              </a:buClr>
              <a:buFont typeface="+mj-lt"/>
              <a:buAutoNum type="arabicPeriod"/>
            </a:pPr>
            <a:r>
              <a:rPr lang="sr-Cyrl-RS" b="1" dirty="0" smtClean="0"/>
              <a:t>централизација </a:t>
            </a:r>
          </a:p>
          <a:p>
            <a:pPr marL="862330" lvl="1" indent="-514350">
              <a:buClr>
                <a:srgbClr val="FFFF00"/>
              </a:buClr>
              <a:buNone/>
            </a:pPr>
            <a:endParaRPr lang="sr-Cyrl-RS" b="1" dirty="0" smtClean="0"/>
          </a:p>
        </p:txBody>
      </p:sp>
      <p:pic>
        <p:nvPicPr>
          <p:cNvPr id="1026" name="Picture 2" descr="Alvin Toffler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20888"/>
            <a:ext cx="2000250" cy="300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5436096" y="5445224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Алвин Тофлер,  амерички писац 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3. Савремено доба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  </a:t>
            </a:r>
            <a:r>
              <a:rPr lang="sr-Cyrl-RS" dirty="0" smtClean="0"/>
              <a:t>информатичка револуција </a:t>
            </a:r>
          </a:p>
          <a:p>
            <a:r>
              <a:rPr lang="sr-Latn-RS" dirty="0" smtClean="0"/>
              <a:t>  </a:t>
            </a:r>
            <a:r>
              <a:rPr lang="sr-Cyrl-RS" dirty="0" smtClean="0"/>
              <a:t>промене у привредним секторима </a:t>
            </a:r>
          </a:p>
          <a:p>
            <a:r>
              <a:rPr lang="sr-Latn-RS" dirty="0" smtClean="0"/>
              <a:t>  </a:t>
            </a:r>
            <a:r>
              <a:rPr lang="sr-Cyrl-RS" dirty="0" smtClean="0"/>
              <a:t>промене у сфери рада</a:t>
            </a:r>
          </a:p>
          <a:p>
            <a:r>
              <a:rPr lang="sr-Latn-RS" dirty="0" smtClean="0"/>
              <a:t>  </a:t>
            </a:r>
            <a:r>
              <a:rPr lang="sr-Cyrl-RS" dirty="0" smtClean="0"/>
              <a:t>(не)запослени, (не)запосленост </a:t>
            </a:r>
          </a:p>
          <a:p>
            <a:r>
              <a:rPr lang="sr-Latn-RS" dirty="0" smtClean="0"/>
              <a:t>  </a:t>
            </a:r>
            <a:r>
              <a:rPr lang="sr-Cyrl-RS" dirty="0" smtClean="0"/>
              <a:t>сфера рада данас, у Србији и у свету</a:t>
            </a:r>
          </a:p>
        </p:txBody>
      </p:sp>
      <p:pic>
        <p:nvPicPr>
          <p:cNvPr id="1026" name="Picture 2" descr="http://images.cityhdwallpapers.com/images/1920x1080/City%203D%20modern%20company%20building%20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293096"/>
            <a:ext cx="40964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3.1. Информатичка револуција и промене у секторима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  крупне технолошке промене </a:t>
            </a:r>
          </a:p>
          <a:p>
            <a:r>
              <a:rPr lang="sr-Cyrl-RS" dirty="0" smtClean="0"/>
              <a:t>  аутоматизација производње </a:t>
            </a:r>
          </a:p>
          <a:p>
            <a:r>
              <a:rPr lang="sr-Cyrl-RS" dirty="0" smtClean="0"/>
              <a:t>  промене у привредним секторима:</a:t>
            </a:r>
          </a:p>
          <a:p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4860032" y="3717032"/>
            <a:ext cx="936104" cy="2376264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flipV="1">
            <a:off x="611560" y="3789040"/>
            <a:ext cx="936104" cy="237626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3648" y="4581128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/>
              <a:t>ИНДУСТРИЈСКИ </a:t>
            </a:r>
          </a:p>
          <a:p>
            <a:pPr algn="ctr"/>
            <a:r>
              <a:rPr lang="sr-Cyrl-RS" sz="2400" b="1" dirty="0" smtClean="0"/>
              <a:t>СЕКТОР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796136" y="4581128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/>
              <a:t>УСЛУЖНИ</a:t>
            </a:r>
          </a:p>
          <a:p>
            <a:pPr algn="ctr"/>
            <a:r>
              <a:rPr lang="sr-Cyrl-RS" sz="2400" b="1" dirty="0" smtClean="0"/>
              <a:t>СЕКТОР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8144" y="5301208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sr-Cyrl-RS" sz="2000" dirty="0" smtClean="0"/>
              <a:t>  традиционални</a:t>
            </a:r>
          </a:p>
          <a:p>
            <a:pPr>
              <a:buFontTx/>
              <a:buChar char="-"/>
            </a:pPr>
            <a:r>
              <a:rPr lang="sr-Cyrl-RS" sz="2000" dirty="0" smtClean="0"/>
              <a:t>  информациони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409</TotalTime>
  <Words>537</Words>
  <Application>Microsoft Office PowerPoint</Application>
  <PresentationFormat>On-screen Show (4:3)</PresentationFormat>
  <Paragraphs>141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Историјски типови рада</vt:lpstr>
      <vt:lpstr>Типови рада кроз историју</vt:lpstr>
      <vt:lpstr>1. Прединдустријска епоха  </vt:lpstr>
      <vt:lpstr>2. Индустријска епоха</vt:lpstr>
      <vt:lpstr>2.1. Нове институционалне тековине </vt:lpstr>
      <vt:lpstr>2.2. Развој бирократске организације</vt:lpstr>
      <vt:lpstr>2.3. Карактеристике индустријског рада </vt:lpstr>
      <vt:lpstr>3. Савремено доба </vt:lpstr>
      <vt:lpstr>3.1. Информатичка револуција и промене у секторима</vt:lpstr>
      <vt:lpstr>3.2. Промене у сфери рада </vt:lpstr>
      <vt:lpstr>3.3. (Не)запослени и (не)запосленост</vt:lpstr>
      <vt:lpstr>3.4. Сфера рада данас</vt:lpstr>
      <vt:lpstr>КРАТАК РЕЗИМЕ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Miloš Ivaniš</dc:creator>
  <cp:lastModifiedBy>Miloš Ivaniš</cp:lastModifiedBy>
  <cp:revision>54</cp:revision>
  <dcterms:created xsi:type="dcterms:W3CDTF">2014-12-31T14:47:49Z</dcterms:created>
  <dcterms:modified xsi:type="dcterms:W3CDTF">2015-03-18T13:28:02Z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