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6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8" r:id="rId11"/>
    <p:sldId id="269" r:id="rId12"/>
    <p:sldId id="270" r:id="rId13"/>
    <p:sldId id="260" r:id="rId14"/>
    <p:sldId id="271" r:id="rId15"/>
    <p:sldId id="272" r:id="rId16"/>
    <p:sldId id="261" r:id="rId17"/>
    <p:sldId id="279" r:id="rId18"/>
    <p:sldId id="273" r:id="rId19"/>
    <p:sldId id="274" r:id="rId20"/>
    <p:sldId id="275" r:id="rId21"/>
    <p:sldId id="276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autoTitleDeleted val="1"/>
    <c:view3D>
      <c:rotX val="20"/>
      <c:rotY val="30"/>
      <c:perspective val="30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shape val="box"/>
        <c:axId val="81173888"/>
        <c:axId val="81642624"/>
        <c:axId val="0"/>
      </c:bar3DChart>
      <c:catAx>
        <c:axId val="81173888"/>
        <c:scaling>
          <c:orientation val="minMax"/>
        </c:scaling>
        <c:delete val="1"/>
        <c:axPos val="b"/>
        <c:tickLblPos val="none"/>
        <c:crossAx val="81642624"/>
        <c:crosses val="autoZero"/>
        <c:auto val="1"/>
        <c:lblAlgn val="ctr"/>
        <c:lblOffset val="100"/>
      </c:catAx>
      <c:valAx>
        <c:axId val="81642624"/>
        <c:scaling>
          <c:orientation val="minMax"/>
        </c:scaling>
        <c:delete val="1"/>
        <c:axPos val="l"/>
        <c:numFmt formatCode="General" sourceLinked="1"/>
        <c:tickLblPos val="none"/>
        <c:crossAx val="81173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/>
            </a:pPr>
            <a:r>
              <a:rPr lang="sr-Cyrl-RS" sz="2100" dirty="0" smtClean="0"/>
              <a:t>Незапослена лица према образовању 2003.</a:t>
            </a:r>
            <a:endParaRPr lang="en-US" sz="2100" dirty="0"/>
          </a:p>
        </c:rich>
      </c:tx>
      <c:layout>
        <c:manualLayout>
          <c:xMode val="edge"/>
          <c:yMode val="edge"/>
          <c:x val="0.35994411636928314"/>
          <c:y val="2.408119800736621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Pos val="inEnd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Високо, више и средње стручно образовање</c:v>
                </c:pt>
                <c:pt idx="1">
                  <c:v>Висококвалификовани</c:v>
                </c:pt>
                <c:pt idx="2">
                  <c:v>Полуквалификовани</c:v>
                </c:pt>
                <c:pt idx="3">
                  <c:v>Неквалификовани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34.1</c:v>
                </c:pt>
                <c:pt idx="1">
                  <c:v>27.5</c:v>
                </c:pt>
                <c:pt idx="2">
                  <c:v>5.6</c:v>
                </c:pt>
                <c:pt idx="3">
                  <c:v>32.800000000000004</c:v>
                </c:pt>
              </c:numCache>
            </c:numRef>
          </c:val>
        </c:ser>
        <c:dLbls>
          <c:showPercent val="1"/>
        </c:dLbls>
      </c:pie3DChart>
    </c:plotArea>
    <c:legend>
      <c:legendPos val="l"/>
      <c:layout>
        <c:manualLayout>
          <c:xMode val="edge"/>
          <c:yMode val="edge"/>
          <c:x val="8.8925693597070241E-3"/>
          <c:y val="2.2834852734922875E-2"/>
          <c:w val="0.33774351869400132"/>
          <c:h val="0.9754581072016584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БДП у милијардама $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23.8</c:v>
                </c:pt>
                <c:pt idx="1">
                  <c:v>29.7</c:v>
                </c:pt>
                <c:pt idx="2">
                  <c:v>49.3</c:v>
                </c:pt>
                <c:pt idx="3">
                  <c:v>43.6</c:v>
                </c:pt>
                <c:pt idx="4">
                  <c:v>48.6</c:v>
                </c:pt>
                <c:pt idx="5">
                  <c:v>47.3</c:v>
                </c:pt>
              </c:numCache>
            </c:numRef>
          </c:val>
        </c:ser>
        <c:dLbls>
          <c:showVal val="1"/>
        </c:dLbls>
        <c:overlap val="-25"/>
        <c:axId val="75070848"/>
        <c:axId val="75211904"/>
      </c:barChart>
      <c:catAx>
        <c:axId val="75070848"/>
        <c:scaling>
          <c:orientation val="minMax"/>
        </c:scaling>
        <c:axPos val="b"/>
        <c:numFmt formatCode="General" sourceLinked="1"/>
        <c:majorTickMark val="none"/>
        <c:tickLblPos val="nextTo"/>
        <c:crossAx val="75211904"/>
        <c:crosses val="autoZero"/>
        <c:auto val="1"/>
        <c:lblAlgn val="ctr"/>
        <c:lblOffset val="100"/>
      </c:catAx>
      <c:valAx>
        <c:axId val="75211904"/>
        <c:scaling>
          <c:orientation val="minMax"/>
        </c:scaling>
        <c:axPos val="l"/>
        <c:numFmt formatCode="General" sourceLinked="1"/>
        <c:tickLblPos val="nextTo"/>
        <c:crossAx val="75070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7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БДП по глави становника у $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3186</c:v>
                </c:pt>
                <c:pt idx="1">
                  <c:v>4009</c:v>
                </c:pt>
                <c:pt idx="2">
                  <c:v>6685</c:v>
                </c:pt>
                <c:pt idx="3">
                  <c:v>5898</c:v>
                </c:pt>
                <c:pt idx="4">
                  <c:v>6540</c:v>
                </c:pt>
                <c:pt idx="5">
                  <c:v>7797</c:v>
                </c:pt>
              </c:numCache>
            </c:numRef>
          </c:val>
        </c:ser>
        <c:dLbls>
          <c:showVal val="1"/>
        </c:dLbls>
        <c:overlap val="-25"/>
        <c:axId val="80356480"/>
        <c:axId val="80358016"/>
      </c:barChart>
      <c:catAx>
        <c:axId val="80356480"/>
        <c:scaling>
          <c:orientation val="minMax"/>
        </c:scaling>
        <c:axPos val="b"/>
        <c:numFmt formatCode="General" sourceLinked="1"/>
        <c:majorTickMark val="none"/>
        <c:tickLblPos val="nextTo"/>
        <c:crossAx val="80358016"/>
        <c:crosses val="autoZero"/>
        <c:auto val="1"/>
        <c:lblAlgn val="ctr"/>
        <c:lblOffset val="100"/>
      </c:catAx>
      <c:valAx>
        <c:axId val="80358016"/>
        <c:scaling>
          <c:orientation val="minMax"/>
        </c:scaling>
        <c:axPos val="l"/>
        <c:numFmt formatCode="General" sourceLinked="1"/>
        <c:tickLblPos val="nextTo"/>
        <c:crossAx val="803564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Јавни дуг Србије у милијардама EUR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9.68</c:v>
                </c:pt>
                <c:pt idx="1">
                  <c:v>10.28</c:v>
                </c:pt>
                <c:pt idx="2">
                  <c:v>9.3500000000000068</c:v>
                </c:pt>
                <c:pt idx="3">
                  <c:v>8.8800000000000008</c:v>
                </c:pt>
                <c:pt idx="4">
                  <c:v>8.7800000000000011</c:v>
                </c:pt>
                <c:pt idx="5">
                  <c:v>9.8500000000000068</c:v>
                </c:pt>
                <c:pt idx="6">
                  <c:v>12.16</c:v>
                </c:pt>
                <c:pt idx="7">
                  <c:v>12.67</c:v>
                </c:pt>
                <c:pt idx="8">
                  <c:v>15.3</c:v>
                </c:pt>
                <c:pt idx="9">
                  <c:v>20.09</c:v>
                </c:pt>
                <c:pt idx="10">
                  <c:v>23.19</c:v>
                </c:pt>
              </c:numCache>
            </c:numRef>
          </c:val>
        </c:ser>
        <c:dLbls>
          <c:showVal val="1"/>
        </c:dLbls>
        <c:overlap val="-25"/>
        <c:axId val="81648256"/>
        <c:axId val="81662336"/>
      </c:barChart>
      <c:catAx>
        <c:axId val="81648256"/>
        <c:scaling>
          <c:orientation val="minMax"/>
        </c:scaling>
        <c:axPos val="b"/>
        <c:numFmt formatCode="General" sourceLinked="1"/>
        <c:majorTickMark val="none"/>
        <c:tickLblPos val="nextTo"/>
        <c:crossAx val="81662336"/>
        <c:crosses val="autoZero"/>
        <c:auto val="1"/>
        <c:lblAlgn val="ctr"/>
        <c:lblOffset val="100"/>
      </c:catAx>
      <c:valAx>
        <c:axId val="81662336"/>
        <c:scaling>
          <c:orientation val="minMax"/>
        </c:scaling>
        <c:axPos val="l"/>
        <c:numFmt formatCode="General" sourceLinked="1"/>
        <c:tickLblPos val="nextTo"/>
        <c:crossAx val="816482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0"/>
  <c:chart>
    <c:title>
      <c:tx>
        <c:rich>
          <a:bodyPr/>
          <a:lstStyle/>
          <a:p>
            <a:pPr>
              <a:defRPr/>
            </a:pPr>
            <a:r>
              <a:rPr lang="sr-Cyrl-RS"/>
              <a:t>Увози и извози у милијардама $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Увоз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Pos val="t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10753</c:v>
                </c:pt>
                <c:pt idx="1">
                  <c:v>10575</c:v>
                </c:pt>
                <c:pt idx="2">
                  <c:v>13172</c:v>
                </c:pt>
                <c:pt idx="3">
                  <c:v>18554</c:v>
                </c:pt>
                <c:pt idx="4">
                  <c:v>22875</c:v>
                </c:pt>
                <c:pt idx="5">
                  <c:v>16056</c:v>
                </c:pt>
                <c:pt idx="6">
                  <c:v>16734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Извоз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Pos val="t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3523</c:v>
                </c:pt>
                <c:pt idx="1">
                  <c:v>4553</c:v>
                </c:pt>
                <c:pt idx="2">
                  <c:v>6428</c:v>
                </c:pt>
                <c:pt idx="3">
                  <c:v>8825</c:v>
                </c:pt>
                <c:pt idx="4">
                  <c:v>10973</c:v>
                </c:pt>
                <c:pt idx="5">
                  <c:v>8344</c:v>
                </c:pt>
                <c:pt idx="6">
                  <c:v>9794</c:v>
                </c:pt>
              </c:numCache>
            </c:numRef>
          </c:val>
        </c:ser>
        <c:dLbls>
          <c:showVal val="1"/>
        </c:dLbls>
        <c:marker val="1"/>
        <c:axId val="81819136"/>
        <c:axId val="81820672"/>
      </c:lineChart>
      <c:catAx>
        <c:axId val="81819136"/>
        <c:scaling>
          <c:orientation val="minMax"/>
        </c:scaling>
        <c:axPos val="b"/>
        <c:numFmt formatCode="General" sourceLinked="1"/>
        <c:majorTickMark val="none"/>
        <c:tickLblPos val="nextTo"/>
        <c:crossAx val="81820672"/>
        <c:crosses val="autoZero"/>
        <c:auto val="1"/>
        <c:lblAlgn val="ctr"/>
        <c:lblOffset val="100"/>
      </c:catAx>
      <c:valAx>
        <c:axId val="81820672"/>
        <c:scaling>
          <c:orientation val="minMax"/>
        </c:scaling>
        <c:axPos val="l"/>
        <c:majorGridlines/>
        <c:numFmt formatCode="General" sourceLinked="1"/>
        <c:tickLblPos val="nextTo"/>
        <c:crossAx val="8181913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BCF8B-E27C-4ABF-BB5E-E88530D90B48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</dgm:pt>
    <dgm:pt modelId="{516D41C4-A44C-4F75-AE2C-FD1055D8C311}">
      <dgm:prSet phldrT="[Text]"/>
      <dgm:spPr/>
      <dgm:t>
        <a:bodyPr/>
        <a:lstStyle/>
        <a:p>
          <a:pPr algn="ctr"/>
          <a:r>
            <a:rPr lang="sr-Cyrl-RS" dirty="0" smtClean="0"/>
            <a:t>Радикалне промене привредног система</a:t>
          </a:r>
          <a:endParaRPr lang="en-US" dirty="0"/>
        </a:p>
      </dgm:t>
    </dgm:pt>
    <dgm:pt modelId="{8C203CCD-0A0A-454A-B33B-465D88C485E9}" type="parTrans" cxnId="{F7487D33-5174-4589-BE6F-4B6EBE4F3259}">
      <dgm:prSet/>
      <dgm:spPr/>
      <dgm:t>
        <a:bodyPr/>
        <a:lstStyle/>
        <a:p>
          <a:endParaRPr lang="en-US"/>
        </a:p>
      </dgm:t>
    </dgm:pt>
    <dgm:pt modelId="{FABDA249-5E72-4BAF-82F6-D083B4EBE734}" type="sibTrans" cxnId="{F7487D33-5174-4589-BE6F-4B6EBE4F3259}">
      <dgm:prSet/>
      <dgm:spPr/>
      <dgm:t>
        <a:bodyPr/>
        <a:lstStyle/>
        <a:p>
          <a:endParaRPr lang="en-US"/>
        </a:p>
      </dgm:t>
    </dgm:pt>
    <dgm:pt modelId="{25100027-36E7-478E-A771-0005DC2BA231}">
      <dgm:prSet phldrT="[Text]"/>
      <dgm:spPr/>
      <dgm:t>
        <a:bodyPr/>
        <a:lstStyle/>
        <a:p>
          <a:r>
            <a:rPr lang="sr-Cyrl-RS" dirty="0" smtClean="0"/>
            <a:t>Карактеристике привредног система од 1945. до 1990.</a:t>
          </a:r>
          <a:endParaRPr lang="en-US" dirty="0"/>
        </a:p>
      </dgm:t>
    </dgm:pt>
    <dgm:pt modelId="{B39CDACE-DCE2-44DC-9C0B-872CA7D4BEA3}" type="parTrans" cxnId="{5DDD9B1D-1B78-475B-9158-AFD44E658BEC}">
      <dgm:prSet/>
      <dgm:spPr/>
      <dgm:t>
        <a:bodyPr/>
        <a:lstStyle/>
        <a:p>
          <a:endParaRPr lang="en-US"/>
        </a:p>
      </dgm:t>
    </dgm:pt>
    <dgm:pt modelId="{CD5B3352-0A56-497F-A0CD-07B6D8D3781E}" type="sibTrans" cxnId="{5DDD9B1D-1B78-475B-9158-AFD44E658BEC}">
      <dgm:prSet/>
      <dgm:spPr/>
      <dgm:t>
        <a:bodyPr/>
        <a:lstStyle/>
        <a:p>
          <a:endParaRPr lang="en-US"/>
        </a:p>
      </dgm:t>
    </dgm:pt>
    <dgm:pt modelId="{8E6DBF91-7885-4550-9CFF-23304E0F24A2}">
      <dgm:prSet phldrT="[Text]"/>
      <dgm:spPr/>
      <dgm:t>
        <a:bodyPr/>
        <a:lstStyle/>
        <a:p>
          <a:r>
            <a:rPr lang="sr-Cyrl-RS" dirty="0" smtClean="0"/>
            <a:t>Развојна путања привредног система СФРЈ</a:t>
          </a:r>
        </a:p>
      </dgm:t>
    </dgm:pt>
    <dgm:pt modelId="{D50ACB31-2FEA-4E2A-8880-42C0933BDD25}" type="parTrans" cxnId="{4362CD0F-EF5F-4235-8F53-5858D2B6675B}">
      <dgm:prSet/>
      <dgm:spPr/>
      <dgm:t>
        <a:bodyPr/>
        <a:lstStyle/>
        <a:p>
          <a:endParaRPr lang="en-US"/>
        </a:p>
      </dgm:t>
    </dgm:pt>
    <dgm:pt modelId="{B3B52F36-F9F0-48A1-8625-82893F816F42}" type="sibTrans" cxnId="{4362CD0F-EF5F-4235-8F53-5858D2B6675B}">
      <dgm:prSet/>
      <dgm:spPr/>
      <dgm:t>
        <a:bodyPr/>
        <a:lstStyle/>
        <a:p>
          <a:endParaRPr lang="en-US"/>
        </a:p>
      </dgm:t>
    </dgm:pt>
    <dgm:pt modelId="{7861F9C9-6AFB-4AA8-A806-79AF2F13E2C4}" type="pres">
      <dgm:prSet presAssocID="{231BCF8B-E27C-4ABF-BB5E-E88530D90B48}" presName="Name0" presStyleCnt="0">
        <dgm:presLayoutVars>
          <dgm:dir/>
          <dgm:resizeHandles val="exact"/>
        </dgm:presLayoutVars>
      </dgm:prSet>
      <dgm:spPr/>
    </dgm:pt>
    <dgm:pt modelId="{89FCF923-7D2E-4180-824D-7B836DE0E422}" type="pres">
      <dgm:prSet presAssocID="{231BCF8B-E27C-4ABF-BB5E-E88530D90B48}" presName="fgShape" presStyleLbl="fgShp" presStyleIdx="0" presStyleCnt="1"/>
      <dgm:spPr/>
    </dgm:pt>
    <dgm:pt modelId="{6A449569-8671-40C0-9322-99C9D376D91C}" type="pres">
      <dgm:prSet presAssocID="{231BCF8B-E27C-4ABF-BB5E-E88530D90B48}" presName="linComp" presStyleCnt="0"/>
      <dgm:spPr/>
    </dgm:pt>
    <dgm:pt modelId="{1F1019AF-D0D3-4D3E-95C1-530707DD1963}" type="pres">
      <dgm:prSet presAssocID="{516D41C4-A44C-4F75-AE2C-FD1055D8C311}" presName="compNode" presStyleCnt="0"/>
      <dgm:spPr/>
    </dgm:pt>
    <dgm:pt modelId="{69159904-25BC-4FAA-83EC-CCB0E723B93A}" type="pres">
      <dgm:prSet presAssocID="{516D41C4-A44C-4F75-AE2C-FD1055D8C311}" presName="bkgdShape" presStyleLbl="node1" presStyleIdx="0" presStyleCnt="3"/>
      <dgm:spPr/>
      <dgm:t>
        <a:bodyPr/>
        <a:lstStyle/>
        <a:p>
          <a:endParaRPr lang="en-US"/>
        </a:p>
      </dgm:t>
    </dgm:pt>
    <dgm:pt modelId="{40AE4C1A-6EDB-4189-BAC6-0DAF274DE96F}" type="pres">
      <dgm:prSet presAssocID="{516D41C4-A44C-4F75-AE2C-FD1055D8C31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5A4EE-B85C-4DD1-BE0A-A280273C8F9B}" type="pres">
      <dgm:prSet presAssocID="{516D41C4-A44C-4F75-AE2C-FD1055D8C311}" presName="invisiNode" presStyleLbl="node1" presStyleIdx="0" presStyleCnt="3"/>
      <dgm:spPr/>
    </dgm:pt>
    <dgm:pt modelId="{AF8E1FF9-2741-470A-8585-EB6E5AF71C45}" type="pres">
      <dgm:prSet presAssocID="{516D41C4-A44C-4F75-AE2C-FD1055D8C31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92F60C-2BC2-48D3-9FF6-F7E6ADFB655A}" type="pres">
      <dgm:prSet presAssocID="{FABDA249-5E72-4BAF-82F6-D083B4EBE7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88ADAA-A382-4E6D-AFA9-2485766B8D69}" type="pres">
      <dgm:prSet presAssocID="{25100027-36E7-478E-A771-0005DC2BA231}" presName="compNode" presStyleCnt="0"/>
      <dgm:spPr/>
    </dgm:pt>
    <dgm:pt modelId="{4714304A-F0C2-4CE8-BD62-3D78AF8BB7A7}" type="pres">
      <dgm:prSet presAssocID="{25100027-36E7-478E-A771-0005DC2BA231}" presName="bkgdShape" presStyleLbl="node1" presStyleIdx="1" presStyleCnt="3"/>
      <dgm:spPr/>
      <dgm:t>
        <a:bodyPr/>
        <a:lstStyle/>
        <a:p>
          <a:endParaRPr lang="en-US"/>
        </a:p>
      </dgm:t>
    </dgm:pt>
    <dgm:pt modelId="{EE13A834-EEA9-47E1-821F-2339D138110A}" type="pres">
      <dgm:prSet presAssocID="{25100027-36E7-478E-A771-0005DC2BA23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F77E0-F57A-472C-9EB4-8F065724722E}" type="pres">
      <dgm:prSet presAssocID="{25100027-36E7-478E-A771-0005DC2BA231}" presName="invisiNode" presStyleLbl="node1" presStyleIdx="1" presStyleCnt="3"/>
      <dgm:spPr/>
    </dgm:pt>
    <dgm:pt modelId="{F68F5D45-A915-4B49-B405-C5473650DB14}" type="pres">
      <dgm:prSet presAssocID="{25100027-36E7-478E-A771-0005DC2BA23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0635B7-ACD9-4594-964A-2033C5AFF08C}" type="pres">
      <dgm:prSet presAssocID="{CD5B3352-0A56-497F-A0CD-07B6D8D378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5E2B23-CA74-4BB7-85CF-68B48D8D6403}" type="pres">
      <dgm:prSet presAssocID="{8E6DBF91-7885-4550-9CFF-23304E0F24A2}" presName="compNode" presStyleCnt="0"/>
      <dgm:spPr/>
    </dgm:pt>
    <dgm:pt modelId="{E4EE13D3-F4AC-4C67-944C-FD3D6E644531}" type="pres">
      <dgm:prSet presAssocID="{8E6DBF91-7885-4550-9CFF-23304E0F24A2}" presName="bkgdShape" presStyleLbl="node1" presStyleIdx="2" presStyleCnt="3"/>
      <dgm:spPr/>
      <dgm:t>
        <a:bodyPr/>
        <a:lstStyle/>
        <a:p>
          <a:endParaRPr lang="en-US"/>
        </a:p>
      </dgm:t>
    </dgm:pt>
    <dgm:pt modelId="{2064D922-9446-40E8-B342-2ACB3EB50EED}" type="pres">
      <dgm:prSet presAssocID="{8E6DBF91-7885-4550-9CFF-23304E0F24A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AC7BE-4A02-4C62-BC94-3A29A49BD014}" type="pres">
      <dgm:prSet presAssocID="{8E6DBF91-7885-4550-9CFF-23304E0F24A2}" presName="invisiNode" presStyleLbl="node1" presStyleIdx="2" presStyleCnt="3"/>
      <dgm:spPr/>
    </dgm:pt>
    <dgm:pt modelId="{CA116424-4FB6-4C49-8242-4D4DD270FBAB}" type="pres">
      <dgm:prSet presAssocID="{8E6DBF91-7885-4550-9CFF-23304E0F24A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181F61A-5CEE-4EA5-9650-8A5571CB37DB}" type="presOf" srcId="{FABDA249-5E72-4BAF-82F6-D083B4EBE734}" destId="{AA92F60C-2BC2-48D3-9FF6-F7E6ADFB655A}" srcOrd="0" destOrd="0" presId="urn:microsoft.com/office/officeart/2005/8/layout/hList7"/>
    <dgm:cxn modelId="{E1728C35-0DF3-48C7-ABE6-CD1C99418565}" type="presOf" srcId="{8E6DBF91-7885-4550-9CFF-23304E0F24A2}" destId="{E4EE13D3-F4AC-4C67-944C-FD3D6E644531}" srcOrd="0" destOrd="0" presId="urn:microsoft.com/office/officeart/2005/8/layout/hList7"/>
    <dgm:cxn modelId="{53E2D75E-A17E-41A3-952B-E88C52A47D01}" type="presOf" srcId="{25100027-36E7-478E-A771-0005DC2BA231}" destId="{EE13A834-EEA9-47E1-821F-2339D138110A}" srcOrd="1" destOrd="0" presId="urn:microsoft.com/office/officeart/2005/8/layout/hList7"/>
    <dgm:cxn modelId="{178C0976-5729-4ADE-A8ED-AC93002CDEE5}" type="presOf" srcId="{CD5B3352-0A56-497F-A0CD-07B6D8D3781E}" destId="{F60635B7-ACD9-4594-964A-2033C5AFF08C}" srcOrd="0" destOrd="0" presId="urn:microsoft.com/office/officeart/2005/8/layout/hList7"/>
    <dgm:cxn modelId="{4362CD0F-EF5F-4235-8F53-5858D2B6675B}" srcId="{231BCF8B-E27C-4ABF-BB5E-E88530D90B48}" destId="{8E6DBF91-7885-4550-9CFF-23304E0F24A2}" srcOrd="2" destOrd="0" parTransId="{D50ACB31-2FEA-4E2A-8880-42C0933BDD25}" sibTransId="{B3B52F36-F9F0-48A1-8625-82893F816F42}"/>
    <dgm:cxn modelId="{FD7B226D-7FD0-41EB-B540-149F9F279C97}" type="presOf" srcId="{8E6DBF91-7885-4550-9CFF-23304E0F24A2}" destId="{2064D922-9446-40E8-B342-2ACB3EB50EED}" srcOrd="1" destOrd="0" presId="urn:microsoft.com/office/officeart/2005/8/layout/hList7"/>
    <dgm:cxn modelId="{36318077-2E88-47F7-BAF1-85AD0D81DE58}" type="presOf" srcId="{516D41C4-A44C-4F75-AE2C-FD1055D8C311}" destId="{69159904-25BC-4FAA-83EC-CCB0E723B93A}" srcOrd="0" destOrd="0" presId="urn:microsoft.com/office/officeart/2005/8/layout/hList7"/>
    <dgm:cxn modelId="{1F3F28FF-CFED-4D54-9932-D0B385662212}" type="presOf" srcId="{516D41C4-A44C-4F75-AE2C-FD1055D8C311}" destId="{40AE4C1A-6EDB-4189-BAC6-0DAF274DE96F}" srcOrd="1" destOrd="0" presId="urn:microsoft.com/office/officeart/2005/8/layout/hList7"/>
    <dgm:cxn modelId="{F7487D33-5174-4589-BE6F-4B6EBE4F3259}" srcId="{231BCF8B-E27C-4ABF-BB5E-E88530D90B48}" destId="{516D41C4-A44C-4F75-AE2C-FD1055D8C311}" srcOrd="0" destOrd="0" parTransId="{8C203CCD-0A0A-454A-B33B-465D88C485E9}" sibTransId="{FABDA249-5E72-4BAF-82F6-D083B4EBE734}"/>
    <dgm:cxn modelId="{5DDD9B1D-1B78-475B-9158-AFD44E658BEC}" srcId="{231BCF8B-E27C-4ABF-BB5E-E88530D90B48}" destId="{25100027-36E7-478E-A771-0005DC2BA231}" srcOrd="1" destOrd="0" parTransId="{B39CDACE-DCE2-44DC-9C0B-872CA7D4BEA3}" sibTransId="{CD5B3352-0A56-497F-A0CD-07B6D8D3781E}"/>
    <dgm:cxn modelId="{C4415439-C754-41F8-A00B-44CFB29BB20D}" type="presOf" srcId="{25100027-36E7-478E-A771-0005DC2BA231}" destId="{4714304A-F0C2-4CE8-BD62-3D78AF8BB7A7}" srcOrd="0" destOrd="0" presId="urn:microsoft.com/office/officeart/2005/8/layout/hList7"/>
    <dgm:cxn modelId="{10D12AEA-CCEA-4F40-9BD9-4383BBC57302}" type="presOf" srcId="{231BCF8B-E27C-4ABF-BB5E-E88530D90B48}" destId="{7861F9C9-6AFB-4AA8-A806-79AF2F13E2C4}" srcOrd="0" destOrd="0" presId="urn:microsoft.com/office/officeart/2005/8/layout/hList7"/>
    <dgm:cxn modelId="{40F49256-9176-48C1-88D2-26369B63D02B}" type="presParOf" srcId="{7861F9C9-6AFB-4AA8-A806-79AF2F13E2C4}" destId="{89FCF923-7D2E-4180-824D-7B836DE0E422}" srcOrd="0" destOrd="0" presId="urn:microsoft.com/office/officeart/2005/8/layout/hList7"/>
    <dgm:cxn modelId="{45A5DE45-9DAD-4694-B897-BF7275794FBA}" type="presParOf" srcId="{7861F9C9-6AFB-4AA8-A806-79AF2F13E2C4}" destId="{6A449569-8671-40C0-9322-99C9D376D91C}" srcOrd="1" destOrd="0" presId="urn:microsoft.com/office/officeart/2005/8/layout/hList7"/>
    <dgm:cxn modelId="{A7E35BC5-617B-48CF-AA9F-AB29F2AF7FE7}" type="presParOf" srcId="{6A449569-8671-40C0-9322-99C9D376D91C}" destId="{1F1019AF-D0D3-4D3E-95C1-530707DD1963}" srcOrd="0" destOrd="0" presId="urn:microsoft.com/office/officeart/2005/8/layout/hList7"/>
    <dgm:cxn modelId="{58C20F30-3E05-40AC-894C-B56E16092CCD}" type="presParOf" srcId="{1F1019AF-D0D3-4D3E-95C1-530707DD1963}" destId="{69159904-25BC-4FAA-83EC-CCB0E723B93A}" srcOrd="0" destOrd="0" presId="urn:microsoft.com/office/officeart/2005/8/layout/hList7"/>
    <dgm:cxn modelId="{F1912163-8B51-4AC8-ACD0-CF7504B18BBD}" type="presParOf" srcId="{1F1019AF-D0D3-4D3E-95C1-530707DD1963}" destId="{40AE4C1A-6EDB-4189-BAC6-0DAF274DE96F}" srcOrd="1" destOrd="0" presId="urn:microsoft.com/office/officeart/2005/8/layout/hList7"/>
    <dgm:cxn modelId="{0E8EEFF2-5B30-488F-A352-699EA7BD9475}" type="presParOf" srcId="{1F1019AF-D0D3-4D3E-95C1-530707DD1963}" destId="{9765A4EE-B85C-4DD1-BE0A-A280273C8F9B}" srcOrd="2" destOrd="0" presId="urn:microsoft.com/office/officeart/2005/8/layout/hList7"/>
    <dgm:cxn modelId="{714F3CF9-30FB-4FEA-8067-100E32C82EEE}" type="presParOf" srcId="{1F1019AF-D0D3-4D3E-95C1-530707DD1963}" destId="{AF8E1FF9-2741-470A-8585-EB6E5AF71C45}" srcOrd="3" destOrd="0" presId="urn:microsoft.com/office/officeart/2005/8/layout/hList7"/>
    <dgm:cxn modelId="{0F1BDA1D-F3A6-4D3F-9092-A79995782EC3}" type="presParOf" srcId="{6A449569-8671-40C0-9322-99C9D376D91C}" destId="{AA92F60C-2BC2-48D3-9FF6-F7E6ADFB655A}" srcOrd="1" destOrd="0" presId="urn:microsoft.com/office/officeart/2005/8/layout/hList7"/>
    <dgm:cxn modelId="{8B244910-599E-42BC-9B8C-6153C81FF0BE}" type="presParOf" srcId="{6A449569-8671-40C0-9322-99C9D376D91C}" destId="{F488ADAA-A382-4E6D-AFA9-2485766B8D69}" srcOrd="2" destOrd="0" presId="urn:microsoft.com/office/officeart/2005/8/layout/hList7"/>
    <dgm:cxn modelId="{8A6D677F-A209-45CD-B772-3E69F24D7240}" type="presParOf" srcId="{F488ADAA-A382-4E6D-AFA9-2485766B8D69}" destId="{4714304A-F0C2-4CE8-BD62-3D78AF8BB7A7}" srcOrd="0" destOrd="0" presId="urn:microsoft.com/office/officeart/2005/8/layout/hList7"/>
    <dgm:cxn modelId="{803439C1-81D8-4B36-8C84-BD930D948DED}" type="presParOf" srcId="{F488ADAA-A382-4E6D-AFA9-2485766B8D69}" destId="{EE13A834-EEA9-47E1-821F-2339D138110A}" srcOrd="1" destOrd="0" presId="urn:microsoft.com/office/officeart/2005/8/layout/hList7"/>
    <dgm:cxn modelId="{C6FE909B-DF67-4AD8-8A9A-DBBCE00F16AC}" type="presParOf" srcId="{F488ADAA-A382-4E6D-AFA9-2485766B8D69}" destId="{B68F77E0-F57A-472C-9EB4-8F065724722E}" srcOrd="2" destOrd="0" presId="urn:microsoft.com/office/officeart/2005/8/layout/hList7"/>
    <dgm:cxn modelId="{A7DF5AA6-84D3-4A65-814D-18699CB7B53B}" type="presParOf" srcId="{F488ADAA-A382-4E6D-AFA9-2485766B8D69}" destId="{F68F5D45-A915-4B49-B405-C5473650DB14}" srcOrd="3" destOrd="0" presId="urn:microsoft.com/office/officeart/2005/8/layout/hList7"/>
    <dgm:cxn modelId="{0728805E-0FC7-4A34-8DC5-CEE10E9946B8}" type="presParOf" srcId="{6A449569-8671-40C0-9322-99C9D376D91C}" destId="{F60635B7-ACD9-4594-964A-2033C5AFF08C}" srcOrd="3" destOrd="0" presId="urn:microsoft.com/office/officeart/2005/8/layout/hList7"/>
    <dgm:cxn modelId="{1278370D-A0E6-4D19-A1F9-E6B5EBA5A653}" type="presParOf" srcId="{6A449569-8671-40C0-9322-99C9D376D91C}" destId="{C45E2B23-CA74-4BB7-85CF-68B48D8D6403}" srcOrd="4" destOrd="0" presId="urn:microsoft.com/office/officeart/2005/8/layout/hList7"/>
    <dgm:cxn modelId="{2DD5E051-A417-4A2F-AAE3-158E0C9FD098}" type="presParOf" srcId="{C45E2B23-CA74-4BB7-85CF-68B48D8D6403}" destId="{E4EE13D3-F4AC-4C67-944C-FD3D6E644531}" srcOrd="0" destOrd="0" presId="urn:microsoft.com/office/officeart/2005/8/layout/hList7"/>
    <dgm:cxn modelId="{6835764D-5DA5-4A7D-ADC6-4CFAF63B1FB1}" type="presParOf" srcId="{C45E2B23-CA74-4BB7-85CF-68B48D8D6403}" destId="{2064D922-9446-40E8-B342-2ACB3EB50EED}" srcOrd="1" destOrd="0" presId="urn:microsoft.com/office/officeart/2005/8/layout/hList7"/>
    <dgm:cxn modelId="{40CA7509-3FC4-4C9E-A85E-4DC05A012AFB}" type="presParOf" srcId="{C45E2B23-CA74-4BB7-85CF-68B48D8D6403}" destId="{3C8AC7BE-4A02-4C62-BC94-3A29A49BD014}" srcOrd="2" destOrd="0" presId="urn:microsoft.com/office/officeart/2005/8/layout/hList7"/>
    <dgm:cxn modelId="{91DFB212-FDF7-4295-B843-20CE178A4D0B}" type="presParOf" srcId="{C45E2B23-CA74-4BB7-85CF-68B48D8D6403}" destId="{CA116424-4FB6-4C49-8242-4D4DD270FB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1BCF8B-E27C-4ABF-BB5E-E88530D90B48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</dgm:pt>
    <dgm:pt modelId="{516D41C4-A44C-4F75-AE2C-FD1055D8C311}">
      <dgm:prSet phldrT="[Text]"/>
      <dgm:spPr/>
      <dgm:t>
        <a:bodyPr/>
        <a:lstStyle/>
        <a:p>
          <a:pPr algn="ctr"/>
          <a:r>
            <a:rPr lang="sr-Cyrl-RS" dirty="0" smtClean="0"/>
            <a:t>Празнине у привредном систему</a:t>
          </a:r>
        </a:p>
      </dgm:t>
    </dgm:pt>
    <dgm:pt modelId="{8C203CCD-0A0A-454A-B33B-465D88C485E9}" type="parTrans" cxnId="{F7487D33-5174-4589-BE6F-4B6EBE4F3259}">
      <dgm:prSet/>
      <dgm:spPr/>
      <dgm:t>
        <a:bodyPr/>
        <a:lstStyle/>
        <a:p>
          <a:endParaRPr lang="en-US"/>
        </a:p>
      </dgm:t>
    </dgm:pt>
    <dgm:pt modelId="{FABDA249-5E72-4BAF-82F6-D083B4EBE734}" type="sibTrans" cxnId="{F7487D33-5174-4589-BE6F-4B6EBE4F3259}">
      <dgm:prSet/>
      <dgm:spPr/>
      <dgm:t>
        <a:bodyPr/>
        <a:lstStyle/>
        <a:p>
          <a:endParaRPr lang="en-US"/>
        </a:p>
      </dgm:t>
    </dgm:pt>
    <dgm:pt modelId="{25100027-36E7-478E-A771-0005DC2BA231}">
      <dgm:prSet phldrT="[Text]"/>
      <dgm:spPr/>
      <dgm:t>
        <a:bodyPr/>
        <a:lstStyle/>
        <a:p>
          <a:r>
            <a:rPr lang="sr-Cyrl-RS" dirty="0" smtClean="0"/>
            <a:t>Хиперинфлација</a:t>
          </a:r>
        </a:p>
        <a:p>
          <a:r>
            <a:rPr lang="sr-Cyrl-RS" dirty="0" smtClean="0"/>
            <a:t>1992. – 1994.</a:t>
          </a:r>
          <a:endParaRPr lang="en-US" dirty="0"/>
        </a:p>
      </dgm:t>
    </dgm:pt>
    <dgm:pt modelId="{B39CDACE-DCE2-44DC-9C0B-872CA7D4BEA3}" type="parTrans" cxnId="{5DDD9B1D-1B78-475B-9158-AFD44E658BEC}">
      <dgm:prSet/>
      <dgm:spPr/>
      <dgm:t>
        <a:bodyPr/>
        <a:lstStyle/>
        <a:p>
          <a:endParaRPr lang="en-US"/>
        </a:p>
      </dgm:t>
    </dgm:pt>
    <dgm:pt modelId="{CD5B3352-0A56-497F-A0CD-07B6D8D3781E}" type="sibTrans" cxnId="{5DDD9B1D-1B78-475B-9158-AFD44E658BEC}">
      <dgm:prSet/>
      <dgm:spPr/>
      <dgm:t>
        <a:bodyPr/>
        <a:lstStyle/>
        <a:p>
          <a:endParaRPr lang="en-US"/>
        </a:p>
      </dgm:t>
    </dgm:pt>
    <dgm:pt modelId="{8E6DBF91-7885-4550-9CFF-23304E0F24A2}">
      <dgm:prSet phldrT="[Text]"/>
      <dgm:spPr/>
      <dgm:t>
        <a:bodyPr/>
        <a:lstStyle/>
        <a:p>
          <a:r>
            <a:rPr lang="sr-Cyrl-RS" dirty="0" smtClean="0"/>
            <a:t>Период до распада </a:t>
          </a:r>
        </a:p>
      </dgm:t>
    </dgm:pt>
    <dgm:pt modelId="{D50ACB31-2FEA-4E2A-8880-42C0933BDD25}" type="parTrans" cxnId="{4362CD0F-EF5F-4235-8F53-5858D2B6675B}">
      <dgm:prSet/>
      <dgm:spPr/>
      <dgm:t>
        <a:bodyPr/>
        <a:lstStyle/>
        <a:p>
          <a:endParaRPr lang="en-US"/>
        </a:p>
      </dgm:t>
    </dgm:pt>
    <dgm:pt modelId="{B3B52F36-F9F0-48A1-8625-82893F816F42}" type="sibTrans" cxnId="{4362CD0F-EF5F-4235-8F53-5858D2B6675B}">
      <dgm:prSet/>
      <dgm:spPr/>
      <dgm:t>
        <a:bodyPr/>
        <a:lstStyle/>
        <a:p>
          <a:endParaRPr lang="en-US"/>
        </a:p>
      </dgm:t>
    </dgm:pt>
    <dgm:pt modelId="{7861F9C9-6AFB-4AA8-A806-79AF2F13E2C4}" type="pres">
      <dgm:prSet presAssocID="{231BCF8B-E27C-4ABF-BB5E-E88530D90B48}" presName="Name0" presStyleCnt="0">
        <dgm:presLayoutVars>
          <dgm:dir/>
          <dgm:resizeHandles val="exact"/>
        </dgm:presLayoutVars>
      </dgm:prSet>
      <dgm:spPr/>
    </dgm:pt>
    <dgm:pt modelId="{89FCF923-7D2E-4180-824D-7B836DE0E422}" type="pres">
      <dgm:prSet presAssocID="{231BCF8B-E27C-4ABF-BB5E-E88530D90B48}" presName="fgShape" presStyleLbl="fgShp" presStyleIdx="0" presStyleCnt="1"/>
      <dgm:spPr/>
    </dgm:pt>
    <dgm:pt modelId="{6A449569-8671-40C0-9322-99C9D376D91C}" type="pres">
      <dgm:prSet presAssocID="{231BCF8B-E27C-4ABF-BB5E-E88530D90B48}" presName="linComp" presStyleCnt="0"/>
      <dgm:spPr/>
    </dgm:pt>
    <dgm:pt modelId="{1F1019AF-D0D3-4D3E-95C1-530707DD1963}" type="pres">
      <dgm:prSet presAssocID="{516D41C4-A44C-4F75-AE2C-FD1055D8C311}" presName="compNode" presStyleCnt="0"/>
      <dgm:spPr/>
    </dgm:pt>
    <dgm:pt modelId="{69159904-25BC-4FAA-83EC-CCB0E723B93A}" type="pres">
      <dgm:prSet presAssocID="{516D41C4-A44C-4F75-AE2C-FD1055D8C311}" presName="bkgdShape" presStyleLbl="node1" presStyleIdx="0" presStyleCnt="3"/>
      <dgm:spPr/>
      <dgm:t>
        <a:bodyPr/>
        <a:lstStyle/>
        <a:p>
          <a:endParaRPr lang="en-US"/>
        </a:p>
      </dgm:t>
    </dgm:pt>
    <dgm:pt modelId="{40AE4C1A-6EDB-4189-BAC6-0DAF274DE96F}" type="pres">
      <dgm:prSet presAssocID="{516D41C4-A44C-4F75-AE2C-FD1055D8C31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5A4EE-B85C-4DD1-BE0A-A280273C8F9B}" type="pres">
      <dgm:prSet presAssocID="{516D41C4-A44C-4F75-AE2C-FD1055D8C311}" presName="invisiNode" presStyleLbl="node1" presStyleIdx="0" presStyleCnt="3"/>
      <dgm:spPr/>
    </dgm:pt>
    <dgm:pt modelId="{AF8E1FF9-2741-470A-8585-EB6E5AF71C45}" type="pres">
      <dgm:prSet presAssocID="{516D41C4-A44C-4F75-AE2C-FD1055D8C31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92F60C-2BC2-48D3-9FF6-F7E6ADFB655A}" type="pres">
      <dgm:prSet presAssocID="{FABDA249-5E72-4BAF-82F6-D083B4EBE7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88ADAA-A382-4E6D-AFA9-2485766B8D69}" type="pres">
      <dgm:prSet presAssocID="{25100027-36E7-478E-A771-0005DC2BA231}" presName="compNode" presStyleCnt="0"/>
      <dgm:spPr/>
    </dgm:pt>
    <dgm:pt modelId="{4714304A-F0C2-4CE8-BD62-3D78AF8BB7A7}" type="pres">
      <dgm:prSet presAssocID="{25100027-36E7-478E-A771-0005DC2BA231}" presName="bkgdShape" presStyleLbl="node1" presStyleIdx="1" presStyleCnt="3"/>
      <dgm:spPr/>
      <dgm:t>
        <a:bodyPr/>
        <a:lstStyle/>
        <a:p>
          <a:endParaRPr lang="en-US"/>
        </a:p>
      </dgm:t>
    </dgm:pt>
    <dgm:pt modelId="{EE13A834-EEA9-47E1-821F-2339D138110A}" type="pres">
      <dgm:prSet presAssocID="{25100027-36E7-478E-A771-0005DC2BA23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F77E0-F57A-472C-9EB4-8F065724722E}" type="pres">
      <dgm:prSet presAssocID="{25100027-36E7-478E-A771-0005DC2BA231}" presName="invisiNode" presStyleLbl="node1" presStyleIdx="1" presStyleCnt="3"/>
      <dgm:spPr/>
    </dgm:pt>
    <dgm:pt modelId="{F68F5D45-A915-4B49-B405-C5473650DB14}" type="pres">
      <dgm:prSet presAssocID="{25100027-36E7-478E-A771-0005DC2BA23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0635B7-ACD9-4594-964A-2033C5AFF08C}" type="pres">
      <dgm:prSet presAssocID="{CD5B3352-0A56-497F-A0CD-07B6D8D378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5E2B23-CA74-4BB7-85CF-68B48D8D6403}" type="pres">
      <dgm:prSet presAssocID="{8E6DBF91-7885-4550-9CFF-23304E0F24A2}" presName="compNode" presStyleCnt="0"/>
      <dgm:spPr/>
    </dgm:pt>
    <dgm:pt modelId="{E4EE13D3-F4AC-4C67-944C-FD3D6E644531}" type="pres">
      <dgm:prSet presAssocID="{8E6DBF91-7885-4550-9CFF-23304E0F24A2}" presName="bkgdShape" presStyleLbl="node1" presStyleIdx="2" presStyleCnt="3"/>
      <dgm:spPr/>
      <dgm:t>
        <a:bodyPr/>
        <a:lstStyle/>
        <a:p>
          <a:endParaRPr lang="en-US"/>
        </a:p>
      </dgm:t>
    </dgm:pt>
    <dgm:pt modelId="{2064D922-9446-40E8-B342-2ACB3EB50EED}" type="pres">
      <dgm:prSet presAssocID="{8E6DBF91-7885-4550-9CFF-23304E0F24A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AC7BE-4A02-4C62-BC94-3A29A49BD014}" type="pres">
      <dgm:prSet presAssocID="{8E6DBF91-7885-4550-9CFF-23304E0F24A2}" presName="invisiNode" presStyleLbl="node1" presStyleIdx="2" presStyleCnt="3"/>
      <dgm:spPr/>
    </dgm:pt>
    <dgm:pt modelId="{CA116424-4FB6-4C49-8242-4D4DD270FBAB}" type="pres">
      <dgm:prSet presAssocID="{8E6DBF91-7885-4550-9CFF-23304E0F24A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718F128-1774-45EF-B7D1-0CB2CB07386D}" type="presOf" srcId="{25100027-36E7-478E-A771-0005DC2BA231}" destId="{EE13A834-EEA9-47E1-821F-2339D138110A}" srcOrd="1" destOrd="0" presId="urn:microsoft.com/office/officeart/2005/8/layout/hList7"/>
    <dgm:cxn modelId="{BFCB8A1D-D2F9-40AE-A840-60BDB0A60AC6}" type="presOf" srcId="{231BCF8B-E27C-4ABF-BB5E-E88530D90B48}" destId="{7861F9C9-6AFB-4AA8-A806-79AF2F13E2C4}" srcOrd="0" destOrd="0" presId="urn:microsoft.com/office/officeart/2005/8/layout/hList7"/>
    <dgm:cxn modelId="{F2E50241-C8A1-48E2-A904-C7BCA599C10A}" type="presOf" srcId="{516D41C4-A44C-4F75-AE2C-FD1055D8C311}" destId="{40AE4C1A-6EDB-4189-BAC6-0DAF274DE96F}" srcOrd="1" destOrd="0" presId="urn:microsoft.com/office/officeart/2005/8/layout/hList7"/>
    <dgm:cxn modelId="{31DD257A-E9FD-4C44-8A99-5D1AFA603738}" type="presOf" srcId="{8E6DBF91-7885-4550-9CFF-23304E0F24A2}" destId="{E4EE13D3-F4AC-4C67-944C-FD3D6E644531}" srcOrd="0" destOrd="0" presId="urn:microsoft.com/office/officeart/2005/8/layout/hList7"/>
    <dgm:cxn modelId="{E045D7F7-1F80-4B2B-8890-524CD0DB31E9}" type="presOf" srcId="{8E6DBF91-7885-4550-9CFF-23304E0F24A2}" destId="{2064D922-9446-40E8-B342-2ACB3EB50EED}" srcOrd="1" destOrd="0" presId="urn:microsoft.com/office/officeart/2005/8/layout/hList7"/>
    <dgm:cxn modelId="{37C1CE24-FECC-44C4-A6A7-5FF90485E285}" type="presOf" srcId="{CD5B3352-0A56-497F-A0CD-07B6D8D3781E}" destId="{F60635B7-ACD9-4594-964A-2033C5AFF08C}" srcOrd="0" destOrd="0" presId="urn:microsoft.com/office/officeart/2005/8/layout/hList7"/>
    <dgm:cxn modelId="{4AC0A153-0527-478B-B154-91A9A6B81014}" type="presOf" srcId="{FABDA249-5E72-4BAF-82F6-D083B4EBE734}" destId="{AA92F60C-2BC2-48D3-9FF6-F7E6ADFB655A}" srcOrd="0" destOrd="0" presId="urn:microsoft.com/office/officeart/2005/8/layout/hList7"/>
    <dgm:cxn modelId="{4362CD0F-EF5F-4235-8F53-5858D2B6675B}" srcId="{231BCF8B-E27C-4ABF-BB5E-E88530D90B48}" destId="{8E6DBF91-7885-4550-9CFF-23304E0F24A2}" srcOrd="2" destOrd="0" parTransId="{D50ACB31-2FEA-4E2A-8880-42C0933BDD25}" sibTransId="{B3B52F36-F9F0-48A1-8625-82893F816F42}"/>
    <dgm:cxn modelId="{749208AF-E83D-4380-B292-BBF8EFE434B4}" type="presOf" srcId="{25100027-36E7-478E-A771-0005DC2BA231}" destId="{4714304A-F0C2-4CE8-BD62-3D78AF8BB7A7}" srcOrd="0" destOrd="0" presId="urn:microsoft.com/office/officeart/2005/8/layout/hList7"/>
    <dgm:cxn modelId="{F7487D33-5174-4589-BE6F-4B6EBE4F3259}" srcId="{231BCF8B-E27C-4ABF-BB5E-E88530D90B48}" destId="{516D41C4-A44C-4F75-AE2C-FD1055D8C311}" srcOrd="0" destOrd="0" parTransId="{8C203CCD-0A0A-454A-B33B-465D88C485E9}" sibTransId="{FABDA249-5E72-4BAF-82F6-D083B4EBE734}"/>
    <dgm:cxn modelId="{5DDD9B1D-1B78-475B-9158-AFD44E658BEC}" srcId="{231BCF8B-E27C-4ABF-BB5E-E88530D90B48}" destId="{25100027-36E7-478E-A771-0005DC2BA231}" srcOrd="1" destOrd="0" parTransId="{B39CDACE-DCE2-44DC-9C0B-872CA7D4BEA3}" sibTransId="{CD5B3352-0A56-497F-A0CD-07B6D8D3781E}"/>
    <dgm:cxn modelId="{6036F73F-029E-4E5A-8EEE-60E966D37410}" type="presOf" srcId="{516D41C4-A44C-4F75-AE2C-FD1055D8C311}" destId="{69159904-25BC-4FAA-83EC-CCB0E723B93A}" srcOrd="0" destOrd="0" presId="urn:microsoft.com/office/officeart/2005/8/layout/hList7"/>
    <dgm:cxn modelId="{5B74F035-09CC-4095-9C00-0AA555A880BE}" type="presParOf" srcId="{7861F9C9-6AFB-4AA8-A806-79AF2F13E2C4}" destId="{89FCF923-7D2E-4180-824D-7B836DE0E422}" srcOrd="0" destOrd="0" presId="urn:microsoft.com/office/officeart/2005/8/layout/hList7"/>
    <dgm:cxn modelId="{C192FD4F-4157-498C-B454-B4498ABE6ED8}" type="presParOf" srcId="{7861F9C9-6AFB-4AA8-A806-79AF2F13E2C4}" destId="{6A449569-8671-40C0-9322-99C9D376D91C}" srcOrd="1" destOrd="0" presId="urn:microsoft.com/office/officeart/2005/8/layout/hList7"/>
    <dgm:cxn modelId="{D7FB7554-2A25-41FA-ACC9-FBFE60B13EFF}" type="presParOf" srcId="{6A449569-8671-40C0-9322-99C9D376D91C}" destId="{1F1019AF-D0D3-4D3E-95C1-530707DD1963}" srcOrd="0" destOrd="0" presId="urn:microsoft.com/office/officeart/2005/8/layout/hList7"/>
    <dgm:cxn modelId="{C7C87AD6-72BE-4909-B1F1-066845E3BC94}" type="presParOf" srcId="{1F1019AF-D0D3-4D3E-95C1-530707DD1963}" destId="{69159904-25BC-4FAA-83EC-CCB0E723B93A}" srcOrd="0" destOrd="0" presId="urn:microsoft.com/office/officeart/2005/8/layout/hList7"/>
    <dgm:cxn modelId="{71FA1C34-8C63-4AD4-BC69-66C2F7D36726}" type="presParOf" srcId="{1F1019AF-D0D3-4D3E-95C1-530707DD1963}" destId="{40AE4C1A-6EDB-4189-BAC6-0DAF274DE96F}" srcOrd="1" destOrd="0" presId="urn:microsoft.com/office/officeart/2005/8/layout/hList7"/>
    <dgm:cxn modelId="{9DA2F49C-2771-4995-8D70-FAF72A557957}" type="presParOf" srcId="{1F1019AF-D0D3-4D3E-95C1-530707DD1963}" destId="{9765A4EE-B85C-4DD1-BE0A-A280273C8F9B}" srcOrd="2" destOrd="0" presId="urn:microsoft.com/office/officeart/2005/8/layout/hList7"/>
    <dgm:cxn modelId="{010ACABA-97A0-4CB8-9011-8F0B97240E6B}" type="presParOf" srcId="{1F1019AF-D0D3-4D3E-95C1-530707DD1963}" destId="{AF8E1FF9-2741-470A-8585-EB6E5AF71C45}" srcOrd="3" destOrd="0" presId="urn:microsoft.com/office/officeart/2005/8/layout/hList7"/>
    <dgm:cxn modelId="{76487AA7-2849-442F-9AD7-CD3084DBB63F}" type="presParOf" srcId="{6A449569-8671-40C0-9322-99C9D376D91C}" destId="{AA92F60C-2BC2-48D3-9FF6-F7E6ADFB655A}" srcOrd="1" destOrd="0" presId="urn:microsoft.com/office/officeart/2005/8/layout/hList7"/>
    <dgm:cxn modelId="{E92FAA7B-EC13-416F-9745-1F10151F00E0}" type="presParOf" srcId="{6A449569-8671-40C0-9322-99C9D376D91C}" destId="{F488ADAA-A382-4E6D-AFA9-2485766B8D69}" srcOrd="2" destOrd="0" presId="urn:microsoft.com/office/officeart/2005/8/layout/hList7"/>
    <dgm:cxn modelId="{73AF5E79-0BCC-4F36-9612-7DBC9D315105}" type="presParOf" srcId="{F488ADAA-A382-4E6D-AFA9-2485766B8D69}" destId="{4714304A-F0C2-4CE8-BD62-3D78AF8BB7A7}" srcOrd="0" destOrd="0" presId="urn:microsoft.com/office/officeart/2005/8/layout/hList7"/>
    <dgm:cxn modelId="{8F671200-BDFA-4AB9-A5EA-509B5C0551A1}" type="presParOf" srcId="{F488ADAA-A382-4E6D-AFA9-2485766B8D69}" destId="{EE13A834-EEA9-47E1-821F-2339D138110A}" srcOrd="1" destOrd="0" presId="urn:microsoft.com/office/officeart/2005/8/layout/hList7"/>
    <dgm:cxn modelId="{A8B703D2-8B38-4122-B44C-937D12BD616E}" type="presParOf" srcId="{F488ADAA-A382-4E6D-AFA9-2485766B8D69}" destId="{B68F77E0-F57A-472C-9EB4-8F065724722E}" srcOrd="2" destOrd="0" presId="urn:microsoft.com/office/officeart/2005/8/layout/hList7"/>
    <dgm:cxn modelId="{0607AEA3-0975-4EA4-A29D-1B104605B1F5}" type="presParOf" srcId="{F488ADAA-A382-4E6D-AFA9-2485766B8D69}" destId="{F68F5D45-A915-4B49-B405-C5473650DB14}" srcOrd="3" destOrd="0" presId="urn:microsoft.com/office/officeart/2005/8/layout/hList7"/>
    <dgm:cxn modelId="{5E5E09AC-7B77-410D-A53C-B666CC8775E4}" type="presParOf" srcId="{6A449569-8671-40C0-9322-99C9D376D91C}" destId="{F60635B7-ACD9-4594-964A-2033C5AFF08C}" srcOrd="3" destOrd="0" presId="urn:microsoft.com/office/officeart/2005/8/layout/hList7"/>
    <dgm:cxn modelId="{4D7F81B2-8B9D-417F-844C-892BDB3F7983}" type="presParOf" srcId="{6A449569-8671-40C0-9322-99C9D376D91C}" destId="{C45E2B23-CA74-4BB7-85CF-68B48D8D6403}" srcOrd="4" destOrd="0" presId="urn:microsoft.com/office/officeart/2005/8/layout/hList7"/>
    <dgm:cxn modelId="{BF77B50B-8CF0-48BE-A5AB-DCF702CB06F1}" type="presParOf" srcId="{C45E2B23-CA74-4BB7-85CF-68B48D8D6403}" destId="{E4EE13D3-F4AC-4C67-944C-FD3D6E644531}" srcOrd="0" destOrd="0" presId="urn:microsoft.com/office/officeart/2005/8/layout/hList7"/>
    <dgm:cxn modelId="{96D0F8DD-D54B-4586-B70D-66927A73D8E2}" type="presParOf" srcId="{C45E2B23-CA74-4BB7-85CF-68B48D8D6403}" destId="{2064D922-9446-40E8-B342-2ACB3EB50EED}" srcOrd="1" destOrd="0" presId="urn:microsoft.com/office/officeart/2005/8/layout/hList7"/>
    <dgm:cxn modelId="{40F025C7-9136-42EB-9535-1E18B87BCE3E}" type="presParOf" srcId="{C45E2B23-CA74-4BB7-85CF-68B48D8D6403}" destId="{3C8AC7BE-4A02-4C62-BC94-3A29A49BD014}" srcOrd="2" destOrd="0" presId="urn:microsoft.com/office/officeart/2005/8/layout/hList7"/>
    <dgm:cxn modelId="{D5F757E3-7FC3-4E41-AFC1-DE489E335646}" type="presParOf" srcId="{C45E2B23-CA74-4BB7-85CF-68B48D8D6403}" destId="{CA116424-4FB6-4C49-8242-4D4DD270FB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1BCF8B-E27C-4ABF-BB5E-E88530D90B48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</dgm:pt>
    <dgm:pt modelId="{25100027-36E7-478E-A771-0005DC2BA231}">
      <dgm:prSet phldrT="[Text]"/>
      <dgm:spPr/>
      <dgm:t>
        <a:bodyPr/>
        <a:lstStyle/>
        <a:p>
          <a:r>
            <a:rPr lang="sr-Cyrl-RS" dirty="0" smtClean="0"/>
            <a:t>Уставна повеља СЦГ</a:t>
          </a:r>
        </a:p>
      </dgm:t>
    </dgm:pt>
    <dgm:pt modelId="{B39CDACE-DCE2-44DC-9C0B-872CA7D4BEA3}" type="parTrans" cxnId="{5DDD9B1D-1B78-475B-9158-AFD44E658BEC}">
      <dgm:prSet/>
      <dgm:spPr/>
      <dgm:t>
        <a:bodyPr/>
        <a:lstStyle/>
        <a:p>
          <a:endParaRPr lang="en-US"/>
        </a:p>
      </dgm:t>
    </dgm:pt>
    <dgm:pt modelId="{CD5B3352-0A56-497F-A0CD-07B6D8D3781E}" type="sibTrans" cxnId="{5DDD9B1D-1B78-475B-9158-AFD44E658BEC}">
      <dgm:prSet/>
      <dgm:spPr/>
      <dgm:t>
        <a:bodyPr/>
        <a:lstStyle/>
        <a:p>
          <a:endParaRPr lang="en-US"/>
        </a:p>
      </dgm:t>
    </dgm:pt>
    <dgm:pt modelId="{8E6DBF91-7885-4550-9CFF-23304E0F24A2}">
      <dgm:prSet phldrT="[Text]"/>
      <dgm:spPr/>
      <dgm:t>
        <a:bodyPr/>
        <a:lstStyle/>
        <a:p>
          <a:r>
            <a:rPr lang="sr-Cyrl-RS" dirty="0" smtClean="0"/>
            <a:t>Привреда СЦГ</a:t>
          </a:r>
        </a:p>
      </dgm:t>
    </dgm:pt>
    <dgm:pt modelId="{D50ACB31-2FEA-4E2A-8880-42C0933BDD25}" type="parTrans" cxnId="{4362CD0F-EF5F-4235-8F53-5858D2B6675B}">
      <dgm:prSet/>
      <dgm:spPr/>
      <dgm:t>
        <a:bodyPr/>
        <a:lstStyle/>
        <a:p>
          <a:endParaRPr lang="en-US"/>
        </a:p>
      </dgm:t>
    </dgm:pt>
    <dgm:pt modelId="{B3B52F36-F9F0-48A1-8625-82893F816F42}" type="sibTrans" cxnId="{4362CD0F-EF5F-4235-8F53-5858D2B6675B}">
      <dgm:prSet/>
      <dgm:spPr/>
      <dgm:t>
        <a:bodyPr/>
        <a:lstStyle/>
        <a:p>
          <a:endParaRPr lang="en-US"/>
        </a:p>
      </dgm:t>
    </dgm:pt>
    <dgm:pt modelId="{7861F9C9-6AFB-4AA8-A806-79AF2F13E2C4}" type="pres">
      <dgm:prSet presAssocID="{231BCF8B-E27C-4ABF-BB5E-E88530D90B48}" presName="Name0" presStyleCnt="0">
        <dgm:presLayoutVars>
          <dgm:dir/>
          <dgm:resizeHandles val="exact"/>
        </dgm:presLayoutVars>
      </dgm:prSet>
      <dgm:spPr/>
    </dgm:pt>
    <dgm:pt modelId="{89FCF923-7D2E-4180-824D-7B836DE0E422}" type="pres">
      <dgm:prSet presAssocID="{231BCF8B-E27C-4ABF-BB5E-E88530D90B48}" presName="fgShape" presStyleLbl="fgShp" presStyleIdx="0" presStyleCnt="1"/>
      <dgm:spPr/>
    </dgm:pt>
    <dgm:pt modelId="{6A449569-8671-40C0-9322-99C9D376D91C}" type="pres">
      <dgm:prSet presAssocID="{231BCF8B-E27C-4ABF-BB5E-E88530D90B48}" presName="linComp" presStyleCnt="0"/>
      <dgm:spPr/>
    </dgm:pt>
    <dgm:pt modelId="{F488ADAA-A382-4E6D-AFA9-2485766B8D69}" type="pres">
      <dgm:prSet presAssocID="{25100027-36E7-478E-A771-0005DC2BA231}" presName="compNode" presStyleCnt="0"/>
      <dgm:spPr/>
    </dgm:pt>
    <dgm:pt modelId="{4714304A-F0C2-4CE8-BD62-3D78AF8BB7A7}" type="pres">
      <dgm:prSet presAssocID="{25100027-36E7-478E-A771-0005DC2BA231}" presName="bkgdShape" presStyleLbl="node1" presStyleIdx="0" presStyleCnt="2"/>
      <dgm:spPr/>
      <dgm:t>
        <a:bodyPr/>
        <a:lstStyle/>
        <a:p>
          <a:endParaRPr lang="en-US"/>
        </a:p>
      </dgm:t>
    </dgm:pt>
    <dgm:pt modelId="{EE13A834-EEA9-47E1-821F-2339D138110A}" type="pres">
      <dgm:prSet presAssocID="{25100027-36E7-478E-A771-0005DC2BA23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F77E0-F57A-472C-9EB4-8F065724722E}" type="pres">
      <dgm:prSet presAssocID="{25100027-36E7-478E-A771-0005DC2BA231}" presName="invisiNode" presStyleLbl="node1" presStyleIdx="0" presStyleCnt="2"/>
      <dgm:spPr/>
    </dgm:pt>
    <dgm:pt modelId="{F68F5D45-A915-4B49-B405-C5473650DB14}" type="pres">
      <dgm:prSet presAssocID="{25100027-36E7-478E-A771-0005DC2BA231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0635B7-ACD9-4594-964A-2033C5AFF08C}" type="pres">
      <dgm:prSet presAssocID="{CD5B3352-0A56-497F-A0CD-07B6D8D378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5E2B23-CA74-4BB7-85CF-68B48D8D6403}" type="pres">
      <dgm:prSet presAssocID="{8E6DBF91-7885-4550-9CFF-23304E0F24A2}" presName="compNode" presStyleCnt="0"/>
      <dgm:spPr/>
    </dgm:pt>
    <dgm:pt modelId="{E4EE13D3-F4AC-4C67-944C-FD3D6E644531}" type="pres">
      <dgm:prSet presAssocID="{8E6DBF91-7885-4550-9CFF-23304E0F24A2}" presName="bkgdShape" presStyleLbl="node1" presStyleIdx="1" presStyleCnt="2"/>
      <dgm:spPr/>
      <dgm:t>
        <a:bodyPr/>
        <a:lstStyle/>
        <a:p>
          <a:endParaRPr lang="en-US"/>
        </a:p>
      </dgm:t>
    </dgm:pt>
    <dgm:pt modelId="{2064D922-9446-40E8-B342-2ACB3EB50EED}" type="pres">
      <dgm:prSet presAssocID="{8E6DBF91-7885-4550-9CFF-23304E0F24A2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AC7BE-4A02-4C62-BC94-3A29A49BD014}" type="pres">
      <dgm:prSet presAssocID="{8E6DBF91-7885-4550-9CFF-23304E0F24A2}" presName="invisiNode" presStyleLbl="node1" presStyleIdx="1" presStyleCnt="2"/>
      <dgm:spPr/>
    </dgm:pt>
    <dgm:pt modelId="{CA116424-4FB6-4C49-8242-4D4DD270FBAB}" type="pres">
      <dgm:prSet presAssocID="{8E6DBF91-7885-4550-9CFF-23304E0F24A2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DD9B1D-1B78-475B-9158-AFD44E658BEC}" srcId="{231BCF8B-E27C-4ABF-BB5E-E88530D90B48}" destId="{25100027-36E7-478E-A771-0005DC2BA231}" srcOrd="0" destOrd="0" parTransId="{B39CDACE-DCE2-44DC-9C0B-872CA7D4BEA3}" sibTransId="{CD5B3352-0A56-497F-A0CD-07B6D8D3781E}"/>
    <dgm:cxn modelId="{018481F3-5377-4AAF-94FD-2F8BA48ACE19}" type="presOf" srcId="{CD5B3352-0A56-497F-A0CD-07B6D8D3781E}" destId="{F60635B7-ACD9-4594-964A-2033C5AFF08C}" srcOrd="0" destOrd="0" presId="urn:microsoft.com/office/officeart/2005/8/layout/hList7"/>
    <dgm:cxn modelId="{3DCBCF79-906C-4AA2-9547-A21C22A86AA3}" type="presOf" srcId="{8E6DBF91-7885-4550-9CFF-23304E0F24A2}" destId="{2064D922-9446-40E8-B342-2ACB3EB50EED}" srcOrd="1" destOrd="0" presId="urn:microsoft.com/office/officeart/2005/8/layout/hList7"/>
    <dgm:cxn modelId="{D92B4C2A-D18A-42DE-A0A8-0D63F7D2BE3D}" type="presOf" srcId="{25100027-36E7-478E-A771-0005DC2BA231}" destId="{4714304A-F0C2-4CE8-BD62-3D78AF8BB7A7}" srcOrd="0" destOrd="0" presId="urn:microsoft.com/office/officeart/2005/8/layout/hList7"/>
    <dgm:cxn modelId="{4362CD0F-EF5F-4235-8F53-5858D2B6675B}" srcId="{231BCF8B-E27C-4ABF-BB5E-E88530D90B48}" destId="{8E6DBF91-7885-4550-9CFF-23304E0F24A2}" srcOrd="1" destOrd="0" parTransId="{D50ACB31-2FEA-4E2A-8880-42C0933BDD25}" sibTransId="{B3B52F36-F9F0-48A1-8625-82893F816F42}"/>
    <dgm:cxn modelId="{F143A654-8C25-4089-AFBC-14BAE8729C5D}" type="presOf" srcId="{8E6DBF91-7885-4550-9CFF-23304E0F24A2}" destId="{E4EE13D3-F4AC-4C67-944C-FD3D6E644531}" srcOrd="0" destOrd="0" presId="urn:microsoft.com/office/officeart/2005/8/layout/hList7"/>
    <dgm:cxn modelId="{7246CD99-CDB1-43A6-97BB-63D3A3BB0302}" type="presOf" srcId="{231BCF8B-E27C-4ABF-BB5E-E88530D90B48}" destId="{7861F9C9-6AFB-4AA8-A806-79AF2F13E2C4}" srcOrd="0" destOrd="0" presId="urn:microsoft.com/office/officeart/2005/8/layout/hList7"/>
    <dgm:cxn modelId="{C8E58C8B-ED93-4107-90FB-83A8C00FE4D2}" type="presOf" srcId="{25100027-36E7-478E-A771-0005DC2BA231}" destId="{EE13A834-EEA9-47E1-821F-2339D138110A}" srcOrd="1" destOrd="0" presId="urn:microsoft.com/office/officeart/2005/8/layout/hList7"/>
    <dgm:cxn modelId="{9541E690-90B1-4A32-A2C4-0F6335CCD395}" type="presParOf" srcId="{7861F9C9-6AFB-4AA8-A806-79AF2F13E2C4}" destId="{89FCF923-7D2E-4180-824D-7B836DE0E422}" srcOrd="0" destOrd="0" presId="urn:microsoft.com/office/officeart/2005/8/layout/hList7"/>
    <dgm:cxn modelId="{4386BE76-BE32-4857-8581-46222D396F5D}" type="presParOf" srcId="{7861F9C9-6AFB-4AA8-A806-79AF2F13E2C4}" destId="{6A449569-8671-40C0-9322-99C9D376D91C}" srcOrd="1" destOrd="0" presId="urn:microsoft.com/office/officeart/2005/8/layout/hList7"/>
    <dgm:cxn modelId="{B55ABB4C-38A7-40FA-8F2C-666147BCA5A5}" type="presParOf" srcId="{6A449569-8671-40C0-9322-99C9D376D91C}" destId="{F488ADAA-A382-4E6D-AFA9-2485766B8D69}" srcOrd="0" destOrd="0" presId="urn:microsoft.com/office/officeart/2005/8/layout/hList7"/>
    <dgm:cxn modelId="{A49E209E-1066-4CFB-B5C7-390DEB7F06F9}" type="presParOf" srcId="{F488ADAA-A382-4E6D-AFA9-2485766B8D69}" destId="{4714304A-F0C2-4CE8-BD62-3D78AF8BB7A7}" srcOrd="0" destOrd="0" presId="urn:microsoft.com/office/officeart/2005/8/layout/hList7"/>
    <dgm:cxn modelId="{53121E2A-CACC-489A-9B1B-3BA5BA3A00B9}" type="presParOf" srcId="{F488ADAA-A382-4E6D-AFA9-2485766B8D69}" destId="{EE13A834-EEA9-47E1-821F-2339D138110A}" srcOrd="1" destOrd="0" presId="urn:microsoft.com/office/officeart/2005/8/layout/hList7"/>
    <dgm:cxn modelId="{560EC049-7E74-479C-96C9-4A6A4CA27886}" type="presParOf" srcId="{F488ADAA-A382-4E6D-AFA9-2485766B8D69}" destId="{B68F77E0-F57A-472C-9EB4-8F065724722E}" srcOrd="2" destOrd="0" presId="urn:microsoft.com/office/officeart/2005/8/layout/hList7"/>
    <dgm:cxn modelId="{8A0AFC46-C265-4B20-8E18-827579F7A8FA}" type="presParOf" srcId="{F488ADAA-A382-4E6D-AFA9-2485766B8D69}" destId="{F68F5D45-A915-4B49-B405-C5473650DB14}" srcOrd="3" destOrd="0" presId="urn:microsoft.com/office/officeart/2005/8/layout/hList7"/>
    <dgm:cxn modelId="{24F9FA97-5573-4582-BF52-01798DC3DA6F}" type="presParOf" srcId="{6A449569-8671-40C0-9322-99C9D376D91C}" destId="{F60635B7-ACD9-4594-964A-2033C5AFF08C}" srcOrd="1" destOrd="0" presId="urn:microsoft.com/office/officeart/2005/8/layout/hList7"/>
    <dgm:cxn modelId="{0AAED813-DD5E-4EA2-BF5E-96EF1BDD52BA}" type="presParOf" srcId="{6A449569-8671-40C0-9322-99C9D376D91C}" destId="{C45E2B23-CA74-4BB7-85CF-68B48D8D6403}" srcOrd="2" destOrd="0" presId="urn:microsoft.com/office/officeart/2005/8/layout/hList7"/>
    <dgm:cxn modelId="{91CD14A6-845D-40C2-A006-6341F485E0E2}" type="presParOf" srcId="{C45E2B23-CA74-4BB7-85CF-68B48D8D6403}" destId="{E4EE13D3-F4AC-4C67-944C-FD3D6E644531}" srcOrd="0" destOrd="0" presId="urn:microsoft.com/office/officeart/2005/8/layout/hList7"/>
    <dgm:cxn modelId="{80E29755-0AA2-471B-B00B-A65283EE543B}" type="presParOf" srcId="{C45E2B23-CA74-4BB7-85CF-68B48D8D6403}" destId="{2064D922-9446-40E8-B342-2ACB3EB50EED}" srcOrd="1" destOrd="0" presId="urn:microsoft.com/office/officeart/2005/8/layout/hList7"/>
    <dgm:cxn modelId="{8763DDEE-8C33-4E08-8E07-7127C6E36B6E}" type="presParOf" srcId="{C45E2B23-CA74-4BB7-85CF-68B48D8D6403}" destId="{3C8AC7BE-4A02-4C62-BC94-3A29A49BD014}" srcOrd="2" destOrd="0" presId="urn:microsoft.com/office/officeart/2005/8/layout/hList7"/>
    <dgm:cxn modelId="{F668C0E0-C447-429F-8C87-5A9794802D21}" type="presParOf" srcId="{C45E2B23-CA74-4BB7-85CF-68B48D8D6403}" destId="{CA116424-4FB6-4C49-8242-4D4DD270FB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1BCF8B-E27C-4ABF-BB5E-E88530D90B48}" type="doc">
      <dgm:prSet loTypeId="urn:microsoft.com/office/officeart/2005/8/layout/vList4" loCatId="list" qsTypeId="urn:microsoft.com/office/officeart/2005/8/quickstyle/simple2" qsCatId="simple" csTypeId="urn:microsoft.com/office/officeart/2005/8/colors/accent1_2" csCatId="accent1" phldr="1"/>
      <dgm:spPr/>
    </dgm:pt>
    <dgm:pt modelId="{25100027-36E7-478E-A771-0005DC2BA231}">
      <dgm:prSet phldrT="[Text]"/>
      <dgm:spPr/>
      <dgm:t>
        <a:bodyPr/>
        <a:lstStyle/>
        <a:p>
          <a:r>
            <a:rPr lang="sr-Cyrl-RS" dirty="0" smtClean="0"/>
            <a:t>Привредни систем Србије данас</a:t>
          </a:r>
        </a:p>
      </dgm:t>
    </dgm:pt>
    <dgm:pt modelId="{B39CDACE-DCE2-44DC-9C0B-872CA7D4BEA3}" type="parTrans" cxnId="{5DDD9B1D-1B78-475B-9158-AFD44E658BEC}">
      <dgm:prSet/>
      <dgm:spPr/>
      <dgm:t>
        <a:bodyPr/>
        <a:lstStyle/>
        <a:p>
          <a:endParaRPr lang="en-US"/>
        </a:p>
      </dgm:t>
    </dgm:pt>
    <dgm:pt modelId="{CD5B3352-0A56-497F-A0CD-07B6D8D3781E}" type="sibTrans" cxnId="{5DDD9B1D-1B78-475B-9158-AFD44E658BEC}">
      <dgm:prSet/>
      <dgm:spPr/>
      <dgm:t>
        <a:bodyPr/>
        <a:lstStyle/>
        <a:p>
          <a:endParaRPr lang="en-US"/>
        </a:p>
      </dgm:t>
    </dgm:pt>
    <dgm:pt modelId="{8E6DBF91-7885-4550-9CFF-23304E0F24A2}">
      <dgm:prSet phldrT="[Text]"/>
      <dgm:spPr/>
      <dgm:t>
        <a:bodyPr/>
        <a:lstStyle/>
        <a:p>
          <a:r>
            <a:rPr lang="sr-Cyrl-RS" dirty="0" smtClean="0"/>
            <a:t>Предуслови за развој</a:t>
          </a:r>
        </a:p>
      </dgm:t>
    </dgm:pt>
    <dgm:pt modelId="{D50ACB31-2FEA-4E2A-8880-42C0933BDD25}" type="parTrans" cxnId="{4362CD0F-EF5F-4235-8F53-5858D2B6675B}">
      <dgm:prSet/>
      <dgm:spPr/>
      <dgm:t>
        <a:bodyPr/>
        <a:lstStyle/>
        <a:p>
          <a:endParaRPr lang="en-US"/>
        </a:p>
      </dgm:t>
    </dgm:pt>
    <dgm:pt modelId="{B3B52F36-F9F0-48A1-8625-82893F816F42}" type="sibTrans" cxnId="{4362CD0F-EF5F-4235-8F53-5858D2B6675B}">
      <dgm:prSet/>
      <dgm:spPr/>
      <dgm:t>
        <a:bodyPr/>
        <a:lstStyle/>
        <a:p>
          <a:endParaRPr lang="en-US"/>
        </a:p>
      </dgm:t>
    </dgm:pt>
    <dgm:pt modelId="{BE6EA3C7-4E6A-4058-BB6C-BFFE45BD5351}">
      <dgm:prSet/>
      <dgm:spPr/>
      <dgm:t>
        <a:bodyPr/>
        <a:lstStyle/>
        <a:p>
          <a:r>
            <a:rPr lang="sr-Cyrl-RS" dirty="0" smtClean="0"/>
            <a:t>БДП Србије</a:t>
          </a:r>
          <a:endParaRPr lang="en-US" dirty="0"/>
        </a:p>
      </dgm:t>
    </dgm:pt>
    <dgm:pt modelId="{73AC2DAC-BBBF-4575-9534-37B88520F500}" type="parTrans" cxnId="{4D3F05CC-0A0C-4069-A944-2F9A973401BE}">
      <dgm:prSet/>
      <dgm:spPr/>
      <dgm:t>
        <a:bodyPr/>
        <a:lstStyle/>
        <a:p>
          <a:endParaRPr lang="en-US"/>
        </a:p>
      </dgm:t>
    </dgm:pt>
    <dgm:pt modelId="{9ADCF1FB-2379-485E-B200-8C202578C203}" type="sibTrans" cxnId="{4D3F05CC-0A0C-4069-A944-2F9A973401BE}">
      <dgm:prSet/>
      <dgm:spPr/>
      <dgm:t>
        <a:bodyPr/>
        <a:lstStyle/>
        <a:p>
          <a:endParaRPr lang="en-US"/>
        </a:p>
      </dgm:t>
    </dgm:pt>
    <dgm:pt modelId="{98B8FDEB-D0CC-4EC9-A1DD-F76EB80E0963}">
      <dgm:prSet/>
      <dgm:spPr/>
      <dgm:t>
        <a:bodyPr/>
        <a:lstStyle/>
        <a:p>
          <a:r>
            <a:rPr lang="sr-Cyrl-RS" dirty="0" smtClean="0"/>
            <a:t>БДП Србије по глави становника</a:t>
          </a:r>
          <a:endParaRPr lang="en-US" dirty="0"/>
        </a:p>
      </dgm:t>
    </dgm:pt>
    <dgm:pt modelId="{19804944-9A45-4B7F-A648-B72ABE3C6D0B}" type="parTrans" cxnId="{EB8169E6-F75A-466E-9706-2CCD62A3350D}">
      <dgm:prSet/>
      <dgm:spPr/>
      <dgm:t>
        <a:bodyPr/>
        <a:lstStyle/>
        <a:p>
          <a:endParaRPr lang="en-US"/>
        </a:p>
      </dgm:t>
    </dgm:pt>
    <dgm:pt modelId="{41150AA6-8352-48B1-A64D-B7C5F6C672DE}" type="sibTrans" cxnId="{EB8169E6-F75A-466E-9706-2CCD62A3350D}">
      <dgm:prSet/>
      <dgm:spPr/>
      <dgm:t>
        <a:bodyPr/>
        <a:lstStyle/>
        <a:p>
          <a:endParaRPr lang="en-US"/>
        </a:p>
      </dgm:t>
    </dgm:pt>
    <dgm:pt modelId="{6F7C96EA-D153-411C-A873-2F05A5B3B900}">
      <dgm:prSet/>
      <dgm:spPr/>
      <dgm:t>
        <a:bodyPr/>
        <a:lstStyle/>
        <a:p>
          <a:r>
            <a:rPr lang="sr-Cyrl-RS" dirty="0" smtClean="0"/>
            <a:t>Јавни дуг Србије</a:t>
          </a:r>
          <a:endParaRPr lang="en-US" dirty="0"/>
        </a:p>
      </dgm:t>
    </dgm:pt>
    <dgm:pt modelId="{3B1129BF-17B7-4E1A-84EE-AA2713936129}" type="parTrans" cxnId="{0EA3F60C-743A-41CD-A650-572C39EB094E}">
      <dgm:prSet/>
      <dgm:spPr/>
      <dgm:t>
        <a:bodyPr/>
        <a:lstStyle/>
        <a:p>
          <a:endParaRPr lang="en-US"/>
        </a:p>
      </dgm:t>
    </dgm:pt>
    <dgm:pt modelId="{3F0E51BC-FA46-47A7-B050-92E0FB0474A3}" type="sibTrans" cxnId="{0EA3F60C-743A-41CD-A650-572C39EB094E}">
      <dgm:prSet/>
      <dgm:spPr/>
      <dgm:t>
        <a:bodyPr/>
        <a:lstStyle/>
        <a:p>
          <a:endParaRPr lang="en-US"/>
        </a:p>
      </dgm:t>
    </dgm:pt>
    <dgm:pt modelId="{B3E08190-4A8F-4020-8BAC-33383E2B9C5A}">
      <dgm:prSet/>
      <dgm:spPr/>
      <dgm:t>
        <a:bodyPr/>
        <a:lstStyle/>
        <a:p>
          <a:r>
            <a:rPr lang="sr-Cyrl-RS" dirty="0" smtClean="0"/>
            <a:t>Спољна трговина Србије</a:t>
          </a:r>
          <a:endParaRPr lang="en-US" dirty="0"/>
        </a:p>
      </dgm:t>
    </dgm:pt>
    <dgm:pt modelId="{51485C9F-E666-4CA4-817C-58C5566A8D6E}" type="parTrans" cxnId="{69CDCFCD-43FC-406B-90EA-F51B56AEDD29}">
      <dgm:prSet/>
      <dgm:spPr/>
      <dgm:t>
        <a:bodyPr/>
        <a:lstStyle/>
        <a:p>
          <a:endParaRPr lang="en-US"/>
        </a:p>
      </dgm:t>
    </dgm:pt>
    <dgm:pt modelId="{B5B03330-C470-4DA9-BDD2-2627245A831C}" type="sibTrans" cxnId="{69CDCFCD-43FC-406B-90EA-F51B56AEDD29}">
      <dgm:prSet/>
      <dgm:spPr/>
      <dgm:t>
        <a:bodyPr/>
        <a:lstStyle/>
        <a:p>
          <a:endParaRPr lang="en-US"/>
        </a:p>
      </dgm:t>
    </dgm:pt>
    <dgm:pt modelId="{00B93343-163B-4115-9176-CD1ADFEBC22B}" type="pres">
      <dgm:prSet presAssocID="{231BCF8B-E27C-4ABF-BB5E-E88530D90B48}" presName="linear" presStyleCnt="0">
        <dgm:presLayoutVars>
          <dgm:dir/>
          <dgm:resizeHandles val="exact"/>
        </dgm:presLayoutVars>
      </dgm:prSet>
      <dgm:spPr/>
    </dgm:pt>
    <dgm:pt modelId="{ADF295A1-09DD-431D-AFC1-E7EE28AB143B}" type="pres">
      <dgm:prSet presAssocID="{25100027-36E7-478E-A771-0005DC2BA231}" presName="comp" presStyleCnt="0"/>
      <dgm:spPr/>
    </dgm:pt>
    <dgm:pt modelId="{E229D70B-0DD2-4C26-9865-714D18D5ED4B}" type="pres">
      <dgm:prSet presAssocID="{25100027-36E7-478E-A771-0005DC2BA231}" presName="box" presStyleLbl="node1" presStyleIdx="0" presStyleCnt="6"/>
      <dgm:spPr/>
      <dgm:t>
        <a:bodyPr/>
        <a:lstStyle/>
        <a:p>
          <a:endParaRPr lang="en-US"/>
        </a:p>
      </dgm:t>
    </dgm:pt>
    <dgm:pt modelId="{926CFDE1-5DDD-45B6-B747-4A3DDBCB60C6}" type="pres">
      <dgm:prSet presAssocID="{25100027-36E7-478E-A771-0005DC2BA23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7FEF8F-1879-4EAF-BB03-B8875364F92F}" type="pres">
      <dgm:prSet presAssocID="{25100027-36E7-478E-A771-0005DC2BA23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F71F-B24A-4817-91A7-E43906E46A64}" type="pres">
      <dgm:prSet presAssocID="{CD5B3352-0A56-497F-A0CD-07B6D8D3781E}" presName="spacer" presStyleCnt="0"/>
      <dgm:spPr/>
    </dgm:pt>
    <dgm:pt modelId="{BD65D442-5A9E-4CEF-9AB2-9044DF362E5C}" type="pres">
      <dgm:prSet presAssocID="{BE6EA3C7-4E6A-4058-BB6C-BFFE45BD5351}" presName="comp" presStyleCnt="0"/>
      <dgm:spPr/>
    </dgm:pt>
    <dgm:pt modelId="{BA4BCC9E-B433-4DE8-B365-00A6CA49977F}" type="pres">
      <dgm:prSet presAssocID="{BE6EA3C7-4E6A-4058-BB6C-BFFE45BD5351}" presName="box" presStyleLbl="node1" presStyleIdx="1" presStyleCnt="6"/>
      <dgm:spPr/>
      <dgm:t>
        <a:bodyPr/>
        <a:lstStyle/>
        <a:p>
          <a:endParaRPr lang="en-US"/>
        </a:p>
      </dgm:t>
    </dgm:pt>
    <dgm:pt modelId="{98651540-B67B-470D-8EE4-F7DA50BE9431}" type="pres">
      <dgm:prSet presAssocID="{BE6EA3C7-4E6A-4058-BB6C-BFFE45BD5351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226A6B-FB98-4357-B722-27F11675F9E7}" type="pres">
      <dgm:prSet presAssocID="{BE6EA3C7-4E6A-4058-BB6C-BFFE45BD535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D017E-F8DC-46B5-B8E6-DF66330D4A6B}" type="pres">
      <dgm:prSet presAssocID="{9ADCF1FB-2379-485E-B200-8C202578C203}" presName="spacer" presStyleCnt="0"/>
      <dgm:spPr/>
    </dgm:pt>
    <dgm:pt modelId="{5D520BDC-81CB-4807-B42A-229FF3B33C07}" type="pres">
      <dgm:prSet presAssocID="{98B8FDEB-D0CC-4EC9-A1DD-F76EB80E0963}" presName="comp" presStyleCnt="0"/>
      <dgm:spPr/>
    </dgm:pt>
    <dgm:pt modelId="{0226911A-B6A4-4600-8166-6120EC71F75F}" type="pres">
      <dgm:prSet presAssocID="{98B8FDEB-D0CC-4EC9-A1DD-F76EB80E0963}" presName="box" presStyleLbl="node1" presStyleIdx="2" presStyleCnt="6"/>
      <dgm:spPr/>
      <dgm:t>
        <a:bodyPr/>
        <a:lstStyle/>
        <a:p>
          <a:endParaRPr lang="en-US"/>
        </a:p>
      </dgm:t>
    </dgm:pt>
    <dgm:pt modelId="{B5F7B150-6573-45EB-BE25-E0895127F21C}" type="pres">
      <dgm:prSet presAssocID="{98B8FDEB-D0CC-4EC9-A1DD-F76EB80E0963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60E10C-FC52-4865-9ACF-FFAD0D3D5015}" type="pres">
      <dgm:prSet presAssocID="{98B8FDEB-D0CC-4EC9-A1DD-F76EB80E09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548B3-6946-4291-BB94-831599A41470}" type="pres">
      <dgm:prSet presAssocID="{41150AA6-8352-48B1-A64D-B7C5F6C672DE}" presName="spacer" presStyleCnt="0"/>
      <dgm:spPr/>
    </dgm:pt>
    <dgm:pt modelId="{87A4C9CC-3C87-4A0D-95D2-69724292E1F4}" type="pres">
      <dgm:prSet presAssocID="{6F7C96EA-D153-411C-A873-2F05A5B3B900}" presName="comp" presStyleCnt="0"/>
      <dgm:spPr/>
    </dgm:pt>
    <dgm:pt modelId="{24509B79-D45F-497A-A0D5-21077BB434E2}" type="pres">
      <dgm:prSet presAssocID="{6F7C96EA-D153-411C-A873-2F05A5B3B900}" presName="box" presStyleLbl="node1" presStyleIdx="3" presStyleCnt="6"/>
      <dgm:spPr/>
      <dgm:t>
        <a:bodyPr/>
        <a:lstStyle/>
        <a:p>
          <a:endParaRPr lang="en-US"/>
        </a:p>
      </dgm:t>
    </dgm:pt>
    <dgm:pt modelId="{801DE4EA-BFA1-4705-9611-2AE8EA93ECA7}" type="pres">
      <dgm:prSet presAssocID="{6F7C96EA-D153-411C-A873-2F05A5B3B900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3C1B64B-2753-49B4-8DD5-8E7FFFE1974D}" type="pres">
      <dgm:prSet presAssocID="{6F7C96EA-D153-411C-A873-2F05A5B3B90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D7184-4A46-4E02-BAC1-A70B636A2092}" type="pres">
      <dgm:prSet presAssocID="{3F0E51BC-FA46-47A7-B050-92E0FB0474A3}" presName="spacer" presStyleCnt="0"/>
      <dgm:spPr/>
    </dgm:pt>
    <dgm:pt modelId="{1797618E-5DFE-4359-9D42-4B83BC182852}" type="pres">
      <dgm:prSet presAssocID="{B3E08190-4A8F-4020-8BAC-33383E2B9C5A}" presName="comp" presStyleCnt="0"/>
      <dgm:spPr/>
    </dgm:pt>
    <dgm:pt modelId="{7B2B79E7-2E4D-4081-823C-D691E944BFFA}" type="pres">
      <dgm:prSet presAssocID="{B3E08190-4A8F-4020-8BAC-33383E2B9C5A}" presName="box" presStyleLbl="node1" presStyleIdx="4" presStyleCnt="6"/>
      <dgm:spPr/>
      <dgm:t>
        <a:bodyPr/>
        <a:lstStyle/>
        <a:p>
          <a:endParaRPr lang="en-US"/>
        </a:p>
      </dgm:t>
    </dgm:pt>
    <dgm:pt modelId="{63B43640-88BB-47D0-A1C7-BEEFE1BA4754}" type="pres">
      <dgm:prSet presAssocID="{B3E08190-4A8F-4020-8BAC-33383E2B9C5A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11B194C-9F3C-42BE-B080-E78D629CDD4F}" type="pres">
      <dgm:prSet presAssocID="{B3E08190-4A8F-4020-8BAC-33383E2B9C5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47890-7439-446F-A390-A0BB381DC06B}" type="pres">
      <dgm:prSet presAssocID="{B5B03330-C470-4DA9-BDD2-2627245A831C}" presName="spacer" presStyleCnt="0"/>
      <dgm:spPr/>
    </dgm:pt>
    <dgm:pt modelId="{E2A53EB7-0FD9-4701-BCB8-8E40CE70F5B5}" type="pres">
      <dgm:prSet presAssocID="{8E6DBF91-7885-4550-9CFF-23304E0F24A2}" presName="comp" presStyleCnt="0"/>
      <dgm:spPr/>
    </dgm:pt>
    <dgm:pt modelId="{0557A915-8E10-4328-A5CB-1DD11BAED1D2}" type="pres">
      <dgm:prSet presAssocID="{8E6DBF91-7885-4550-9CFF-23304E0F24A2}" presName="box" presStyleLbl="node1" presStyleIdx="5" presStyleCnt="6"/>
      <dgm:spPr/>
      <dgm:t>
        <a:bodyPr/>
        <a:lstStyle/>
        <a:p>
          <a:endParaRPr lang="en-US"/>
        </a:p>
      </dgm:t>
    </dgm:pt>
    <dgm:pt modelId="{8EEA3169-BBED-47B3-945F-4E263B1BF19A}" type="pres">
      <dgm:prSet presAssocID="{8E6DBF91-7885-4550-9CFF-23304E0F24A2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1F37B87-C4F4-4D93-B158-40E99DB198F7}" type="pres">
      <dgm:prSet presAssocID="{8E6DBF91-7885-4550-9CFF-23304E0F24A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5B0A98-6AB5-4E2D-8D73-514D6E9FA962}" type="presOf" srcId="{98B8FDEB-D0CC-4EC9-A1DD-F76EB80E0963}" destId="{0226911A-B6A4-4600-8166-6120EC71F75F}" srcOrd="0" destOrd="0" presId="urn:microsoft.com/office/officeart/2005/8/layout/vList4"/>
    <dgm:cxn modelId="{38809D2E-AFAE-4335-A0B9-8295782A0840}" type="presOf" srcId="{6F7C96EA-D153-411C-A873-2F05A5B3B900}" destId="{E3C1B64B-2753-49B4-8DD5-8E7FFFE1974D}" srcOrd="1" destOrd="0" presId="urn:microsoft.com/office/officeart/2005/8/layout/vList4"/>
    <dgm:cxn modelId="{AF3D9EF9-F81F-4392-968F-187E7FE3E758}" type="presOf" srcId="{25100027-36E7-478E-A771-0005DC2BA231}" destId="{E229D70B-0DD2-4C26-9865-714D18D5ED4B}" srcOrd="0" destOrd="0" presId="urn:microsoft.com/office/officeart/2005/8/layout/vList4"/>
    <dgm:cxn modelId="{5913BB50-88DF-4774-AC69-67D727E207B4}" type="presOf" srcId="{231BCF8B-E27C-4ABF-BB5E-E88530D90B48}" destId="{00B93343-163B-4115-9176-CD1ADFEBC22B}" srcOrd="0" destOrd="0" presId="urn:microsoft.com/office/officeart/2005/8/layout/vList4"/>
    <dgm:cxn modelId="{1A657F0B-4146-433A-A11E-F214F51CB705}" type="presOf" srcId="{B3E08190-4A8F-4020-8BAC-33383E2B9C5A}" destId="{911B194C-9F3C-42BE-B080-E78D629CDD4F}" srcOrd="1" destOrd="0" presId="urn:microsoft.com/office/officeart/2005/8/layout/vList4"/>
    <dgm:cxn modelId="{EB8169E6-F75A-466E-9706-2CCD62A3350D}" srcId="{231BCF8B-E27C-4ABF-BB5E-E88530D90B48}" destId="{98B8FDEB-D0CC-4EC9-A1DD-F76EB80E0963}" srcOrd="2" destOrd="0" parTransId="{19804944-9A45-4B7F-A648-B72ABE3C6D0B}" sibTransId="{41150AA6-8352-48B1-A64D-B7C5F6C672DE}"/>
    <dgm:cxn modelId="{5DDD9B1D-1B78-475B-9158-AFD44E658BEC}" srcId="{231BCF8B-E27C-4ABF-BB5E-E88530D90B48}" destId="{25100027-36E7-478E-A771-0005DC2BA231}" srcOrd="0" destOrd="0" parTransId="{B39CDACE-DCE2-44DC-9C0B-872CA7D4BEA3}" sibTransId="{CD5B3352-0A56-497F-A0CD-07B6D8D3781E}"/>
    <dgm:cxn modelId="{E9F582C3-B4FD-4536-98C6-1134F5439BD5}" type="presOf" srcId="{6F7C96EA-D153-411C-A873-2F05A5B3B900}" destId="{24509B79-D45F-497A-A0D5-21077BB434E2}" srcOrd="0" destOrd="0" presId="urn:microsoft.com/office/officeart/2005/8/layout/vList4"/>
    <dgm:cxn modelId="{C8558DAC-0CBA-40F8-86C8-B0693F9D034B}" type="presOf" srcId="{8E6DBF91-7885-4550-9CFF-23304E0F24A2}" destId="{E1F37B87-C4F4-4D93-B158-40E99DB198F7}" srcOrd="1" destOrd="0" presId="urn:microsoft.com/office/officeart/2005/8/layout/vList4"/>
    <dgm:cxn modelId="{90A418FB-6A4A-4D48-962A-38DCB41AEEFB}" type="presOf" srcId="{BE6EA3C7-4E6A-4058-BB6C-BFFE45BD5351}" destId="{BA4BCC9E-B433-4DE8-B365-00A6CA49977F}" srcOrd="0" destOrd="0" presId="urn:microsoft.com/office/officeart/2005/8/layout/vList4"/>
    <dgm:cxn modelId="{8FE4B918-B95A-4459-AB9A-593549940875}" type="presOf" srcId="{8E6DBF91-7885-4550-9CFF-23304E0F24A2}" destId="{0557A915-8E10-4328-A5CB-1DD11BAED1D2}" srcOrd="0" destOrd="0" presId="urn:microsoft.com/office/officeart/2005/8/layout/vList4"/>
    <dgm:cxn modelId="{E5F0A0CF-CDB2-4936-BEB1-094A5E5F7229}" type="presOf" srcId="{98B8FDEB-D0CC-4EC9-A1DD-F76EB80E0963}" destId="{1260E10C-FC52-4865-9ACF-FFAD0D3D5015}" srcOrd="1" destOrd="0" presId="urn:microsoft.com/office/officeart/2005/8/layout/vList4"/>
    <dgm:cxn modelId="{69CDCFCD-43FC-406B-90EA-F51B56AEDD29}" srcId="{231BCF8B-E27C-4ABF-BB5E-E88530D90B48}" destId="{B3E08190-4A8F-4020-8BAC-33383E2B9C5A}" srcOrd="4" destOrd="0" parTransId="{51485C9F-E666-4CA4-817C-58C5566A8D6E}" sibTransId="{B5B03330-C470-4DA9-BDD2-2627245A831C}"/>
    <dgm:cxn modelId="{49602BB3-87A1-4D70-980B-D9194E544C54}" type="presOf" srcId="{25100027-36E7-478E-A771-0005DC2BA231}" destId="{2F7FEF8F-1879-4EAF-BB03-B8875364F92F}" srcOrd="1" destOrd="0" presId="urn:microsoft.com/office/officeart/2005/8/layout/vList4"/>
    <dgm:cxn modelId="{4362CD0F-EF5F-4235-8F53-5858D2B6675B}" srcId="{231BCF8B-E27C-4ABF-BB5E-E88530D90B48}" destId="{8E6DBF91-7885-4550-9CFF-23304E0F24A2}" srcOrd="5" destOrd="0" parTransId="{D50ACB31-2FEA-4E2A-8880-42C0933BDD25}" sibTransId="{B3B52F36-F9F0-48A1-8625-82893F816F42}"/>
    <dgm:cxn modelId="{4D3F05CC-0A0C-4069-A944-2F9A973401BE}" srcId="{231BCF8B-E27C-4ABF-BB5E-E88530D90B48}" destId="{BE6EA3C7-4E6A-4058-BB6C-BFFE45BD5351}" srcOrd="1" destOrd="0" parTransId="{73AC2DAC-BBBF-4575-9534-37B88520F500}" sibTransId="{9ADCF1FB-2379-485E-B200-8C202578C203}"/>
    <dgm:cxn modelId="{AFA26FBE-CD0C-4100-AC70-2DC128B38DFA}" type="presOf" srcId="{BE6EA3C7-4E6A-4058-BB6C-BFFE45BD5351}" destId="{9A226A6B-FB98-4357-B722-27F11675F9E7}" srcOrd="1" destOrd="0" presId="urn:microsoft.com/office/officeart/2005/8/layout/vList4"/>
    <dgm:cxn modelId="{D9705A8F-3F9D-4896-AFF4-FCC39A25E906}" type="presOf" srcId="{B3E08190-4A8F-4020-8BAC-33383E2B9C5A}" destId="{7B2B79E7-2E4D-4081-823C-D691E944BFFA}" srcOrd="0" destOrd="0" presId="urn:microsoft.com/office/officeart/2005/8/layout/vList4"/>
    <dgm:cxn modelId="{0EA3F60C-743A-41CD-A650-572C39EB094E}" srcId="{231BCF8B-E27C-4ABF-BB5E-E88530D90B48}" destId="{6F7C96EA-D153-411C-A873-2F05A5B3B900}" srcOrd="3" destOrd="0" parTransId="{3B1129BF-17B7-4E1A-84EE-AA2713936129}" sibTransId="{3F0E51BC-FA46-47A7-B050-92E0FB0474A3}"/>
    <dgm:cxn modelId="{76EE3287-C3A5-49B4-8E6D-F12AC6874C00}" type="presParOf" srcId="{00B93343-163B-4115-9176-CD1ADFEBC22B}" destId="{ADF295A1-09DD-431D-AFC1-E7EE28AB143B}" srcOrd="0" destOrd="0" presId="urn:microsoft.com/office/officeart/2005/8/layout/vList4"/>
    <dgm:cxn modelId="{E23D54FB-F116-4090-B6C7-9DE146944CCE}" type="presParOf" srcId="{ADF295A1-09DD-431D-AFC1-E7EE28AB143B}" destId="{E229D70B-0DD2-4C26-9865-714D18D5ED4B}" srcOrd="0" destOrd="0" presId="urn:microsoft.com/office/officeart/2005/8/layout/vList4"/>
    <dgm:cxn modelId="{E1F63E58-E84A-462E-9EB6-42218FFF3569}" type="presParOf" srcId="{ADF295A1-09DD-431D-AFC1-E7EE28AB143B}" destId="{926CFDE1-5DDD-45B6-B747-4A3DDBCB60C6}" srcOrd="1" destOrd="0" presId="urn:microsoft.com/office/officeart/2005/8/layout/vList4"/>
    <dgm:cxn modelId="{89125477-65D0-440F-B06D-E33DC9FC2D85}" type="presParOf" srcId="{ADF295A1-09DD-431D-AFC1-E7EE28AB143B}" destId="{2F7FEF8F-1879-4EAF-BB03-B8875364F92F}" srcOrd="2" destOrd="0" presId="urn:microsoft.com/office/officeart/2005/8/layout/vList4"/>
    <dgm:cxn modelId="{57F1781B-00F6-48E9-B620-86D48FE6630E}" type="presParOf" srcId="{00B93343-163B-4115-9176-CD1ADFEBC22B}" destId="{BD32F71F-B24A-4817-91A7-E43906E46A64}" srcOrd="1" destOrd="0" presId="urn:microsoft.com/office/officeart/2005/8/layout/vList4"/>
    <dgm:cxn modelId="{A7C9D4EE-7776-45E4-A1CA-CA3EC96AA92D}" type="presParOf" srcId="{00B93343-163B-4115-9176-CD1ADFEBC22B}" destId="{BD65D442-5A9E-4CEF-9AB2-9044DF362E5C}" srcOrd="2" destOrd="0" presId="urn:microsoft.com/office/officeart/2005/8/layout/vList4"/>
    <dgm:cxn modelId="{B0CE306D-E5D7-4BA8-9923-8AB277EF90E3}" type="presParOf" srcId="{BD65D442-5A9E-4CEF-9AB2-9044DF362E5C}" destId="{BA4BCC9E-B433-4DE8-B365-00A6CA49977F}" srcOrd="0" destOrd="0" presId="urn:microsoft.com/office/officeart/2005/8/layout/vList4"/>
    <dgm:cxn modelId="{5EA0B543-25C7-4CEC-B283-4151759777CD}" type="presParOf" srcId="{BD65D442-5A9E-4CEF-9AB2-9044DF362E5C}" destId="{98651540-B67B-470D-8EE4-F7DA50BE9431}" srcOrd="1" destOrd="0" presId="urn:microsoft.com/office/officeart/2005/8/layout/vList4"/>
    <dgm:cxn modelId="{3E6CDDC9-63BE-44FF-84B1-D6AE56080039}" type="presParOf" srcId="{BD65D442-5A9E-4CEF-9AB2-9044DF362E5C}" destId="{9A226A6B-FB98-4357-B722-27F11675F9E7}" srcOrd="2" destOrd="0" presId="urn:microsoft.com/office/officeart/2005/8/layout/vList4"/>
    <dgm:cxn modelId="{D9498546-E531-4306-BACC-36AC093A9880}" type="presParOf" srcId="{00B93343-163B-4115-9176-CD1ADFEBC22B}" destId="{340D017E-F8DC-46B5-B8E6-DF66330D4A6B}" srcOrd="3" destOrd="0" presId="urn:microsoft.com/office/officeart/2005/8/layout/vList4"/>
    <dgm:cxn modelId="{88AB4D25-C853-444C-97CD-FE261C48B524}" type="presParOf" srcId="{00B93343-163B-4115-9176-CD1ADFEBC22B}" destId="{5D520BDC-81CB-4807-B42A-229FF3B33C07}" srcOrd="4" destOrd="0" presId="urn:microsoft.com/office/officeart/2005/8/layout/vList4"/>
    <dgm:cxn modelId="{5AB51FCE-850D-49D4-9537-584632012A1E}" type="presParOf" srcId="{5D520BDC-81CB-4807-B42A-229FF3B33C07}" destId="{0226911A-B6A4-4600-8166-6120EC71F75F}" srcOrd="0" destOrd="0" presId="urn:microsoft.com/office/officeart/2005/8/layout/vList4"/>
    <dgm:cxn modelId="{57BD4078-28AC-45D9-9D20-E094B0650EE5}" type="presParOf" srcId="{5D520BDC-81CB-4807-B42A-229FF3B33C07}" destId="{B5F7B150-6573-45EB-BE25-E0895127F21C}" srcOrd="1" destOrd="0" presId="urn:microsoft.com/office/officeart/2005/8/layout/vList4"/>
    <dgm:cxn modelId="{42A9099B-5B6F-4BFE-BBC8-F2721EA02F6B}" type="presParOf" srcId="{5D520BDC-81CB-4807-B42A-229FF3B33C07}" destId="{1260E10C-FC52-4865-9ACF-FFAD0D3D5015}" srcOrd="2" destOrd="0" presId="urn:microsoft.com/office/officeart/2005/8/layout/vList4"/>
    <dgm:cxn modelId="{B990F193-B94B-4EB9-BDD1-290BA539AA8E}" type="presParOf" srcId="{00B93343-163B-4115-9176-CD1ADFEBC22B}" destId="{055548B3-6946-4291-BB94-831599A41470}" srcOrd="5" destOrd="0" presId="urn:microsoft.com/office/officeart/2005/8/layout/vList4"/>
    <dgm:cxn modelId="{830A3EEC-A5DD-4669-A5F6-3E59A31A7F10}" type="presParOf" srcId="{00B93343-163B-4115-9176-CD1ADFEBC22B}" destId="{87A4C9CC-3C87-4A0D-95D2-69724292E1F4}" srcOrd="6" destOrd="0" presId="urn:microsoft.com/office/officeart/2005/8/layout/vList4"/>
    <dgm:cxn modelId="{99E067CE-87D2-4593-AED7-E128CB305230}" type="presParOf" srcId="{87A4C9CC-3C87-4A0D-95D2-69724292E1F4}" destId="{24509B79-D45F-497A-A0D5-21077BB434E2}" srcOrd="0" destOrd="0" presId="urn:microsoft.com/office/officeart/2005/8/layout/vList4"/>
    <dgm:cxn modelId="{25E15131-846A-4346-9657-E1838736C91F}" type="presParOf" srcId="{87A4C9CC-3C87-4A0D-95D2-69724292E1F4}" destId="{801DE4EA-BFA1-4705-9611-2AE8EA93ECA7}" srcOrd="1" destOrd="0" presId="urn:microsoft.com/office/officeart/2005/8/layout/vList4"/>
    <dgm:cxn modelId="{E8EDF814-60EC-48D0-BFBA-529438A06356}" type="presParOf" srcId="{87A4C9CC-3C87-4A0D-95D2-69724292E1F4}" destId="{E3C1B64B-2753-49B4-8DD5-8E7FFFE1974D}" srcOrd="2" destOrd="0" presId="urn:microsoft.com/office/officeart/2005/8/layout/vList4"/>
    <dgm:cxn modelId="{BB2EC890-7A80-4018-8509-8E42316786A2}" type="presParOf" srcId="{00B93343-163B-4115-9176-CD1ADFEBC22B}" destId="{73ED7184-4A46-4E02-BAC1-A70B636A2092}" srcOrd="7" destOrd="0" presId="urn:microsoft.com/office/officeart/2005/8/layout/vList4"/>
    <dgm:cxn modelId="{B58A6911-9A26-4A1B-92D2-A69B2A947B0B}" type="presParOf" srcId="{00B93343-163B-4115-9176-CD1ADFEBC22B}" destId="{1797618E-5DFE-4359-9D42-4B83BC182852}" srcOrd="8" destOrd="0" presId="urn:microsoft.com/office/officeart/2005/8/layout/vList4"/>
    <dgm:cxn modelId="{4370F5CD-4B8B-4109-A8E8-EAC5E9627248}" type="presParOf" srcId="{1797618E-5DFE-4359-9D42-4B83BC182852}" destId="{7B2B79E7-2E4D-4081-823C-D691E944BFFA}" srcOrd="0" destOrd="0" presId="urn:microsoft.com/office/officeart/2005/8/layout/vList4"/>
    <dgm:cxn modelId="{5984BEED-4518-493C-A3D9-B7D3FF022E8B}" type="presParOf" srcId="{1797618E-5DFE-4359-9D42-4B83BC182852}" destId="{63B43640-88BB-47D0-A1C7-BEEFE1BA4754}" srcOrd="1" destOrd="0" presId="urn:microsoft.com/office/officeart/2005/8/layout/vList4"/>
    <dgm:cxn modelId="{5FF67BAB-869F-45D4-A0E0-FEF73D442EB0}" type="presParOf" srcId="{1797618E-5DFE-4359-9D42-4B83BC182852}" destId="{911B194C-9F3C-42BE-B080-E78D629CDD4F}" srcOrd="2" destOrd="0" presId="urn:microsoft.com/office/officeart/2005/8/layout/vList4"/>
    <dgm:cxn modelId="{8F77A323-0C3A-46EC-8206-B05F148EB09E}" type="presParOf" srcId="{00B93343-163B-4115-9176-CD1ADFEBC22B}" destId="{4DF47890-7439-446F-A390-A0BB381DC06B}" srcOrd="9" destOrd="0" presId="urn:microsoft.com/office/officeart/2005/8/layout/vList4"/>
    <dgm:cxn modelId="{ED2E4B32-D42F-4951-89F0-B5409D14CEED}" type="presParOf" srcId="{00B93343-163B-4115-9176-CD1ADFEBC22B}" destId="{E2A53EB7-0FD9-4701-BCB8-8E40CE70F5B5}" srcOrd="10" destOrd="0" presId="urn:microsoft.com/office/officeart/2005/8/layout/vList4"/>
    <dgm:cxn modelId="{5863FFB0-E61F-4D7E-8C8D-9C29E854C503}" type="presParOf" srcId="{E2A53EB7-0FD9-4701-BCB8-8E40CE70F5B5}" destId="{0557A915-8E10-4328-A5CB-1DD11BAED1D2}" srcOrd="0" destOrd="0" presId="urn:microsoft.com/office/officeart/2005/8/layout/vList4"/>
    <dgm:cxn modelId="{8B084FF3-50F7-4748-818E-07408FFEA92B}" type="presParOf" srcId="{E2A53EB7-0FD9-4701-BCB8-8E40CE70F5B5}" destId="{8EEA3169-BBED-47B3-945F-4E263B1BF19A}" srcOrd="1" destOrd="0" presId="urn:microsoft.com/office/officeart/2005/8/layout/vList4"/>
    <dgm:cxn modelId="{443BEAE5-9DE5-4CA7-BABD-B12D99B11D77}" type="presParOf" srcId="{E2A53EB7-0FD9-4701-BCB8-8E40CE70F5B5}" destId="{E1F37B87-C4F4-4D93-B158-40E99DB198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59904-25BC-4FAA-83EC-CCB0E723B93A}">
      <dsp:nvSpPr>
        <dsp:cNvPr id="0" name=""/>
        <dsp:cNvSpPr/>
      </dsp:nvSpPr>
      <dsp:spPr>
        <a:xfrm>
          <a:off x="1727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Радикалне промене привредног система</a:t>
          </a:r>
          <a:endParaRPr lang="en-US" sz="2400" kern="1200" dirty="0"/>
        </a:p>
      </dsp:txBody>
      <dsp:txXfrm>
        <a:off x="1727" y="1755774"/>
        <a:ext cx="2688282" cy="1755774"/>
      </dsp:txXfrm>
    </dsp:sp>
    <dsp:sp modelId="{AF8E1FF9-2741-470A-8585-EB6E5AF71C45}">
      <dsp:nvSpPr>
        <dsp:cNvPr id="0" name=""/>
        <dsp:cNvSpPr/>
      </dsp:nvSpPr>
      <dsp:spPr>
        <a:xfrm>
          <a:off x="615027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14304A-F0C2-4CE8-BD62-3D78AF8BB7A7}">
      <dsp:nvSpPr>
        <dsp:cNvPr id="0" name=""/>
        <dsp:cNvSpPr/>
      </dsp:nvSpPr>
      <dsp:spPr>
        <a:xfrm>
          <a:off x="2770658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Карактеристике привредног система од 1945. до 1990.</a:t>
          </a:r>
          <a:endParaRPr lang="en-US" sz="2400" kern="1200" dirty="0"/>
        </a:p>
      </dsp:txBody>
      <dsp:txXfrm>
        <a:off x="2770658" y="1755774"/>
        <a:ext cx="2688282" cy="1755774"/>
      </dsp:txXfrm>
    </dsp:sp>
    <dsp:sp modelId="{F68F5D45-A915-4B49-B405-C5473650DB14}">
      <dsp:nvSpPr>
        <dsp:cNvPr id="0" name=""/>
        <dsp:cNvSpPr/>
      </dsp:nvSpPr>
      <dsp:spPr>
        <a:xfrm>
          <a:off x="3383958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EE13D3-F4AC-4C67-944C-FD3D6E644531}">
      <dsp:nvSpPr>
        <dsp:cNvPr id="0" name=""/>
        <dsp:cNvSpPr/>
      </dsp:nvSpPr>
      <dsp:spPr>
        <a:xfrm>
          <a:off x="5539589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Развојна путања привредног система СФРЈ</a:t>
          </a:r>
        </a:p>
      </dsp:txBody>
      <dsp:txXfrm>
        <a:off x="5539589" y="1755774"/>
        <a:ext cx="2688282" cy="1755774"/>
      </dsp:txXfrm>
    </dsp:sp>
    <dsp:sp modelId="{CA116424-4FB6-4C49-8242-4D4DD270FBAB}">
      <dsp:nvSpPr>
        <dsp:cNvPr id="0" name=""/>
        <dsp:cNvSpPr/>
      </dsp:nvSpPr>
      <dsp:spPr>
        <a:xfrm>
          <a:off x="6152889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FCF923-7D2E-4180-824D-7B836DE0E422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59904-25BC-4FAA-83EC-CCB0E723B93A}">
      <dsp:nvSpPr>
        <dsp:cNvPr id="0" name=""/>
        <dsp:cNvSpPr/>
      </dsp:nvSpPr>
      <dsp:spPr>
        <a:xfrm>
          <a:off x="1727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Празнине у привредном систему</a:t>
          </a:r>
        </a:p>
      </dsp:txBody>
      <dsp:txXfrm>
        <a:off x="1727" y="1755774"/>
        <a:ext cx="2688282" cy="1755774"/>
      </dsp:txXfrm>
    </dsp:sp>
    <dsp:sp modelId="{AF8E1FF9-2741-470A-8585-EB6E5AF71C45}">
      <dsp:nvSpPr>
        <dsp:cNvPr id="0" name=""/>
        <dsp:cNvSpPr/>
      </dsp:nvSpPr>
      <dsp:spPr>
        <a:xfrm>
          <a:off x="615027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14304A-F0C2-4CE8-BD62-3D78AF8BB7A7}">
      <dsp:nvSpPr>
        <dsp:cNvPr id="0" name=""/>
        <dsp:cNvSpPr/>
      </dsp:nvSpPr>
      <dsp:spPr>
        <a:xfrm>
          <a:off x="2770658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Хиперинфлација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1992. – 1994.</a:t>
          </a:r>
          <a:endParaRPr lang="en-US" sz="2400" kern="1200" dirty="0"/>
        </a:p>
      </dsp:txBody>
      <dsp:txXfrm>
        <a:off x="2770658" y="1755774"/>
        <a:ext cx="2688282" cy="1755774"/>
      </dsp:txXfrm>
    </dsp:sp>
    <dsp:sp modelId="{F68F5D45-A915-4B49-B405-C5473650DB14}">
      <dsp:nvSpPr>
        <dsp:cNvPr id="0" name=""/>
        <dsp:cNvSpPr/>
      </dsp:nvSpPr>
      <dsp:spPr>
        <a:xfrm>
          <a:off x="3383958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EE13D3-F4AC-4C67-944C-FD3D6E644531}">
      <dsp:nvSpPr>
        <dsp:cNvPr id="0" name=""/>
        <dsp:cNvSpPr/>
      </dsp:nvSpPr>
      <dsp:spPr>
        <a:xfrm>
          <a:off x="5539589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Период до распада </a:t>
          </a:r>
        </a:p>
      </dsp:txBody>
      <dsp:txXfrm>
        <a:off x="5539589" y="1755774"/>
        <a:ext cx="2688282" cy="1755774"/>
      </dsp:txXfrm>
    </dsp:sp>
    <dsp:sp modelId="{CA116424-4FB6-4C49-8242-4D4DD270FBAB}">
      <dsp:nvSpPr>
        <dsp:cNvPr id="0" name=""/>
        <dsp:cNvSpPr/>
      </dsp:nvSpPr>
      <dsp:spPr>
        <a:xfrm>
          <a:off x="6152889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FCF923-7D2E-4180-824D-7B836DE0E422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14304A-F0C2-4CE8-BD62-3D78AF8BB7A7}">
      <dsp:nvSpPr>
        <dsp:cNvPr id="0" name=""/>
        <dsp:cNvSpPr/>
      </dsp:nvSpPr>
      <dsp:spPr>
        <a:xfrm>
          <a:off x="3536" y="0"/>
          <a:ext cx="4050506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100" kern="1200" dirty="0" smtClean="0"/>
            <a:t>Уставна повеља СЦГ</a:t>
          </a:r>
        </a:p>
      </dsp:txBody>
      <dsp:txXfrm>
        <a:off x="3536" y="1755774"/>
        <a:ext cx="4050506" cy="1755774"/>
      </dsp:txXfrm>
    </dsp:sp>
    <dsp:sp modelId="{F68F5D45-A915-4B49-B405-C5473650DB14}">
      <dsp:nvSpPr>
        <dsp:cNvPr id="0" name=""/>
        <dsp:cNvSpPr/>
      </dsp:nvSpPr>
      <dsp:spPr>
        <a:xfrm>
          <a:off x="1297948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EE13D3-F4AC-4C67-944C-FD3D6E644531}">
      <dsp:nvSpPr>
        <dsp:cNvPr id="0" name=""/>
        <dsp:cNvSpPr/>
      </dsp:nvSpPr>
      <dsp:spPr>
        <a:xfrm>
          <a:off x="4175557" y="0"/>
          <a:ext cx="4050506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100" kern="1200" dirty="0" smtClean="0"/>
            <a:t>Привреда СЦГ</a:t>
          </a:r>
        </a:p>
      </dsp:txBody>
      <dsp:txXfrm>
        <a:off x="4175557" y="1755774"/>
        <a:ext cx="4050506" cy="1755774"/>
      </dsp:txXfrm>
    </dsp:sp>
    <dsp:sp modelId="{CA116424-4FB6-4C49-8242-4D4DD270FBAB}">
      <dsp:nvSpPr>
        <dsp:cNvPr id="0" name=""/>
        <dsp:cNvSpPr/>
      </dsp:nvSpPr>
      <dsp:spPr>
        <a:xfrm>
          <a:off x="5469969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FCF923-7D2E-4180-824D-7B836DE0E422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9D70B-0DD2-4C26-9865-714D18D5ED4B}">
      <dsp:nvSpPr>
        <dsp:cNvPr id="0" name=""/>
        <dsp:cNvSpPr/>
      </dsp:nvSpPr>
      <dsp:spPr>
        <a:xfrm>
          <a:off x="0" y="0"/>
          <a:ext cx="8229599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100" kern="1200" dirty="0" smtClean="0"/>
            <a:t>Привредни систем Србије данас</a:t>
          </a:r>
        </a:p>
      </dsp:txBody>
      <dsp:txXfrm>
        <a:off x="1713433" y="0"/>
        <a:ext cx="6516166" cy="675133"/>
      </dsp:txXfrm>
    </dsp:sp>
    <dsp:sp modelId="{926CFDE1-5DDD-45B6-B747-4A3DDBCB60C6}">
      <dsp:nvSpPr>
        <dsp:cNvPr id="0" name=""/>
        <dsp:cNvSpPr/>
      </dsp:nvSpPr>
      <dsp:spPr>
        <a:xfrm>
          <a:off x="67513" y="67513"/>
          <a:ext cx="1645919" cy="54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4BCC9E-B433-4DE8-B365-00A6CA49977F}">
      <dsp:nvSpPr>
        <dsp:cNvPr id="0" name=""/>
        <dsp:cNvSpPr/>
      </dsp:nvSpPr>
      <dsp:spPr>
        <a:xfrm>
          <a:off x="0" y="742646"/>
          <a:ext cx="8229599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100" kern="1200" dirty="0" smtClean="0"/>
            <a:t>БДП Србије</a:t>
          </a:r>
          <a:endParaRPr lang="en-US" sz="3100" kern="1200" dirty="0"/>
        </a:p>
      </dsp:txBody>
      <dsp:txXfrm>
        <a:off x="1713433" y="742646"/>
        <a:ext cx="6516166" cy="675133"/>
      </dsp:txXfrm>
    </dsp:sp>
    <dsp:sp modelId="{98651540-B67B-470D-8EE4-F7DA50BE9431}">
      <dsp:nvSpPr>
        <dsp:cNvPr id="0" name=""/>
        <dsp:cNvSpPr/>
      </dsp:nvSpPr>
      <dsp:spPr>
        <a:xfrm>
          <a:off x="67513" y="810159"/>
          <a:ext cx="1645919" cy="54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26911A-B6A4-4600-8166-6120EC71F75F}">
      <dsp:nvSpPr>
        <dsp:cNvPr id="0" name=""/>
        <dsp:cNvSpPr/>
      </dsp:nvSpPr>
      <dsp:spPr>
        <a:xfrm>
          <a:off x="0" y="1485292"/>
          <a:ext cx="8229599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100" kern="1200" dirty="0" smtClean="0"/>
            <a:t>БДП Србије по глави становника</a:t>
          </a:r>
          <a:endParaRPr lang="en-US" sz="3100" kern="1200" dirty="0"/>
        </a:p>
      </dsp:txBody>
      <dsp:txXfrm>
        <a:off x="1713433" y="1485292"/>
        <a:ext cx="6516166" cy="675133"/>
      </dsp:txXfrm>
    </dsp:sp>
    <dsp:sp modelId="{B5F7B150-6573-45EB-BE25-E0895127F21C}">
      <dsp:nvSpPr>
        <dsp:cNvPr id="0" name=""/>
        <dsp:cNvSpPr/>
      </dsp:nvSpPr>
      <dsp:spPr>
        <a:xfrm>
          <a:off x="67513" y="1552806"/>
          <a:ext cx="1645919" cy="54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509B79-D45F-497A-A0D5-21077BB434E2}">
      <dsp:nvSpPr>
        <dsp:cNvPr id="0" name=""/>
        <dsp:cNvSpPr/>
      </dsp:nvSpPr>
      <dsp:spPr>
        <a:xfrm>
          <a:off x="0" y="2227939"/>
          <a:ext cx="8229599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100" kern="1200" dirty="0" smtClean="0"/>
            <a:t>Јавни дуг Србије</a:t>
          </a:r>
          <a:endParaRPr lang="en-US" sz="3100" kern="1200" dirty="0"/>
        </a:p>
      </dsp:txBody>
      <dsp:txXfrm>
        <a:off x="1713433" y="2227939"/>
        <a:ext cx="6516166" cy="675133"/>
      </dsp:txXfrm>
    </dsp:sp>
    <dsp:sp modelId="{801DE4EA-BFA1-4705-9611-2AE8EA93ECA7}">
      <dsp:nvSpPr>
        <dsp:cNvPr id="0" name=""/>
        <dsp:cNvSpPr/>
      </dsp:nvSpPr>
      <dsp:spPr>
        <a:xfrm>
          <a:off x="67513" y="2295452"/>
          <a:ext cx="1645919" cy="54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2B79E7-2E4D-4081-823C-D691E944BFFA}">
      <dsp:nvSpPr>
        <dsp:cNvPr id="0" name=""/>
        <dsp:cNvSpPr/>
      </dsp:nvSpPr>
      <dsp:spPr>
        <a:xfrm>
          <a:off x="0" y="2970585"/>
          <a:ext cx="8229599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100" kern="1200" dirty="0" smtClean="0"/>
            <a:t>Спољна трговина Србије</a:t>
          </a:r>
          <a:endParaRPr lang="en-US" sz="3100" kern="1200" dirty="0"/>
        </a:p>
      </dsp:txBody>
      <dsp:txXfrm>
        <a:off x="1713433" y="2970585"/>
        <a:ext cx="6516166" cy="675133"/>
      </dsp:txXfrm>
    </dsp:sp>
    <dsp:sp modelId="{63B43640-88BB-47D0-A1C7-BEEFE1BA4754}">
      <dsp:nvSpPr>
        <dsp:cNvPr id="0" name=""/>
        <dsp:cNvSpPr/>
      </dsp:nvSpPr>
      <dsp:spPr>
        <a:xfrm>
          <a:off x="67513" y="3038099"/>
          <a:ext cx="1645919" cy="54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57A915-8E10-4328-A5CB-1DD11BAED1D2}">
      <dsp:nvSpPr>
        <dsp:cNvPr id="0" name=""/>
        <dsp:cNvSpPr/>
      </dsp:nvSpPr>
      <dsp:spPr>
        <a:xfrm>
          <a:off x="0" y="3713232"/>
          <a:ext cx="8229599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100" kern="1200" dirty="0" smtClean="0"/>
            <a:t>Предуслови за развој</a:t>
          </a:r>
        </a:p>
      </dsp:txBody>
      <dsp:txXfrm>
        <a:off x="1713433" y="3713232"/>
        <a:ext cx="6516166" cy="675133"/>
      </dsp:txXfrm>
    </dsp:sp>
    <dsp:sp modelId="{8EEA3169-BBED-47B3-945F-4E263B1BF19A}">
      <dsp:nvSpPr>
        <dsp:cNvPr id="0" name=""/>
        <dsp:cNvSpPr/>
      </dsp:nvSpPr>
      <dsp:spPr>
        <a:xfrm>
          <a:off x="67513" y="3780745"/>
          <a:ext cx="1645919" cy="54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1A05-F425-44E7-B09C-6543DA74A47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380EB-0AF5-4DB5-BE7F-A845E4530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80EB-0AF5-4DB5-BE7F-A845E453005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29879-7F87-41F4-AE97-2C76DA78A34A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EF268F-8D9A-4185-8B7E-AD4468D9C4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://www.flickr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1828800"/>
          </a:xfrm>
        </p:spPr>
        <p:txBody>
          <a:bodyPr/>
          <a:lstStyle/>
          <a:p>
            <a:r>
              <a:rPr lang="sr-Cyrl-RS" dirty="0" smtClean="0"/>
              <a:t>Привредни систем СФРЈ/СРЈ/СЦГ/Србије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8820472" cy="2112640"/>
          </a:xfrm>
        </p:spPr>
        <p:txBody>
          <a:bodyPr/>
          <a:lstStyle/>
          <a:p>
            <a:r>
              <a:rPr lang="sr-Cyrl-RS" dirty="0" smtClean="0"/>
              <a:t>презентацију радио: </a:t>
            </a:r>
            <a:r>
              <a:rPr lang="sr-Cyrl-RS" i="1" dirty="0" smtClean="0"/>
              <a:t>Милош Иваниш Е-3</a:t>
            </a:r>
            <a:endParaRPr lang="sr-Latn-RS" i="1" dirty="0" smtClean="0"/>
          </a:p>
          <a:p>
            <a:endParaRPr lang="en-U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-468560" y="3429000"/>
            <a:ext cx="5256584" cy="3659336"/>
            <a:chOff x="-468560" y="3429000"/>
            <a:chExt cx="5256584" cy="3659336"/>
          </a:xfrm>
        </p:grpSpPr>
        <p:graphicFrame>
          <p:nvGraphicFramePr>
            <p:cNvPr id="4" name="Chart 3"/>
            <p:cNvGraphicFramePr/>
            <p:nvPr/>
          </p:nvGraphicFramePr>
          <p:xfrm>
            <a:off x="-468560" y="3789040"/>
            <a:ext cx="5256584" cy="3299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Freeform 4"/>
            <p:cNvSpPr/>
            <p:nvPr/>
          </p:nvSpPr>
          <p:spPr>
            <a:xfrm>
              <a:off x="1043608" y="3429000"/>
              <a:ext cx="2448272" cy="2232249"/>
            </a:xfrm>
            <a:custGeom>
              <a:avLst/>
              <a:gdLst>
                <a:gd name="connsiteX0" fmla="*/ 0 w 2714324"/>
                <a:gd name="connsiteY0" fmla="*/ 1876927 h 1876927"/>
                <a:gd name="connsiteX1" fmla="*/ 606392 w 2714324"/>
                <a:gd name="connsiteY1" fmla="*/ 1453415 h 1876927"/>
                <a:gd name="connsiteX2" fmla="*/ 981777 w 2714324"/>
                <a:gd name="connsiteY2" fmla="*/ 1790299 h 1876927"/>
                <a:gd name="connsiteX3" fmla="*/ 1655546 w 2714324"/>
                <a:gd name="connsiteY3" fmla="*/ 943276 h 1876927"/>
                <a:gd name="connsiteX4" fmla="*/ 1982804 w 2714324"/>
                <a:gd name="connsiteY4" fmla="*/ 1251284 h 1876927"/>
                <a:gd name="connsiteX5" fmla="*/ 2714324 w 2714324"/>
                <a:gd name="connsiteY5" fmla="*/ 0 h 1876927"/>
                <a:gd name="connsiteX0" fmla="*/ 0 w 2714324"/>
                <a:gd name="connsiteY0" fmla="*/ 1876927 h 1876927"/>
                <a:gd name="connsiteX1" fmla="*/ 606392 w 2714324"/>
                <a:gd name="connsiteY1" fmla="*/ 1453415 h 1876927"/>
                <a:gd name="connsiteX2" fmla="*/ 981777 w 2714324"/>
                <a:gd name="connsiteY2" fmla="*/ 1790299 h 1876927"/>
                <a:gd name="connsiteX3" fmla="*/ 1655546 w 2714324"/>
                <a:gd name="connsiteY3" fmla="*/ 943276 h 1876927"/>
                <a:gd name="connsiteX4" fmla="*/ 1900027 w 2714324"/>
                <a:gd name="connsiteY4" fmla="*/ 1501542 h 1876927"/>
                <a:gd name="connsiteX5" fmla="*/ 2714324 w 2714324"/>
                <a:gd name="connsiteY5" fmla="*/ 0 h 1876927"/>
                <a:gd name="connsiteX0" fmla="*/ 0 w 2714324"/>
                <a:gd name="connsiteY0" fmla="*/ 1876927 h 1876927"/>
                <a:gd name="connsiteX1" fmla="*/ 606392 w 2714324"/>
                <a:gd name="connsiteY1" fmla="*/ 1453415 h 1876927"/>
                <a:gd name="connsiteX2" fmla="*/ 981777 w 2714324"/>
                <a:gd name="connsiteY2" fmla="*/ 1790299 h 1876927"/>
                <a:gd name="connsiteX3" fmla="*/ 1538117 w 2714324"/>
                <a:gd name="connsiteY3" fmla="*/ 1313849 h 1876927"/>
                <a:gd name="connsiteX4" fmla="*/ 1900027 w 2714324"/>
                <a:gd name="connsiteY4" fmla="*/ 1501542 h 1876927"/>
                <a:gd name="connsiteX5" fmla="*/ 2714324 w 2714324"/>
                <a:gd name="connsiteY5" fmla="*/ 0 h 1876927"/>
                <a:gd name="connsiteX0" fmla="*/ 0 w 2714324"/>
                <a:gd name="connsiteY0" fmla="*/ 1876927 h 1876927"/>
                <a:gd name="connsiteX1" fmla="*/ 542865 w 2714324"/>
                <a:gd name="connsiteY1" fmla="*/ 1689234 h 1876927"/>
                <a:gd name="connsiteX2" fmla="*/ 981777 w 2714324"/>
                <a:gd name="connsiteY2" fmla="*/ 1790299 h 1876927"/>
                <a:gd name="connsiteX3" fmla="*/ 1538117 w 2714324"/>
                <a:gd name="connsiteY3" fmla="*/ 1313849 h 1876927"/>
                <a:gd name="connsiteX4" fmla="*/ 1900027 w 2714324"/>
                <a:gd name="connsiteY4" fmla="*/ 1501542 h 1876927"/>
                <a:gd name="connsiteX5" fmla="*/ 2714324 w 2714324"/>
                <a:gd name="connsiteY5" fmla="*/ 0 h 1876927"/>
                <a:gd name="connsiteX0" fmla="*/ 0 w 2895279"/>
                <a:gd name="connsiteY0" fmla="*/ 2002055 h 2002055"/>
                <a:gd name="connsiteX1" fmla="*/ 542865 w 2895279"/>
                <a:gd name="connsiteY1" fmla="*/ 1814362 h 2002055"/>
                <a:gd name="connsiteX2" fmla="*/ 981777 w 2895279"/>
                <a:gd name="connsiteY2" fmla="*/ 1915427 h 2002055"/>
                <a:gd name="connsiteX3" fmla="*/ 1538117 w 2895279"/>
                <a:gd name="connsiteY3" fmla="*/ 1438977 h 2002055"/>
                <a:gd name="connsiteX4" fmla="*/ 1900027 w 2895279"/>
                <a:gd name="connsiteY4" fmla="*/ 1626670 h 2002055"/>
                <a:gd name="connsiteX5" fmla="*/ 2895279 w 2895279"/>
                <a:gd name="connsiteY5" fmla="*/ 0 h 2002055"/>
                <a:gd name="connsiteX0" fmla="*/ 0 w 2895279"/>
                <a:gd name="connsiteY0" fmla="*/ 2002055 h 2002055"/>
                <a:gd name="connsiteX1" fmla="*/ 542865 w 2895279"/>
                <a:gd name="connsiteY1" fmla="*/ 1814362 h 2002055"/>
                <a:gd name="connsiteX2" fmla="*/ 981777 w 2895279"/>
                <a:gd name="connsiteY2" fmla="*/ 1915427 h 2002055"/>
                <a:gd name="connsiteX3" fmla="*/ 1447640 w 2895279"/>
                <a:gd name="connsiteY3" fmla="*/ 1501542 h 2002055"/>
                <a:gd name="connsiteX4" fmla="*/ 1900027 w 2895279"/>
                <a:gd name="connsiteY4" fmla="*/ 1626670 h 2002055"/>
                <a:gd name="connsiteX5" fmla="*/ 2895279 w 2895279"/>
                <a:gd name="connsiteY5" fmla="*/ 0 h 2002055"/>
                <a:gd name="connsiteX0" fmla="*/ 0 w 2895279"/>
                <a:gd name="connsiteY0" fmla="*/ 2002055 h 2002055"/>
                <a:gd name="connsiteX1" fmla="*/ 542865 w 2895279"/>
                <a:gd name="connsiteY1" fmla="*/ 1814362 h 2002055"/>
                <a:gd name="connsiteX2" fmla="*/ 981777 w 2895279"/>
                <a:gd name="connsiteY2" fmla="*/ 1915427 h 2002055"/>
                <a:gd name="connsiteX3" fmla="*/ 1447640 w 2895279"/>
                <a:gd name="connsiteY3" fmla="*/ 1564106 h 2002055"/>
                <a:gd name="connsiteX4" fmla="*/ 1900027 w 2895279"/>
                <a:gd name="connsiteY4" fmla="*/ 1626670 h 2002055"/>
                <a:gd name="connsiteX5" fmla="*/ 2895279 w 2895279"/>
                <a:gd name="connsiteY5" fmla="*/ 0 h 2002055"/>
                <a:gd name="connsiteX0" fmla="*/ 0 w 2804802"/>
                <a:gd name="connsiteY0" fmla="*/ 2064620 h 2064620"/>
                <a:gd name="connsiteX1" fmla="*/ 452388 w 2804802"/>
                <a:gd name="connsiteY1" fmla="*/ 1814362 h 2064620"/>
                <a:gd name="connsiteX2" fmla="*/ 891300 w 2804802"/>
                <a:gd name="connsiteY2" fmla="*/ 1915427 h 2064620"/>
                <a:gd name="connsiteX3" fmla="*/ 1357163 w 2804802"/>
                <a:gd name="connsiteY3" fmla="*/ 1564106 h 2064620"/>
                <a:gd name="connsiteX4" fmla="*/ 1809550 w 2804802"/>
                <a:gd name="connsiteY4" fmla="*/ 1626670 h 2064620"/>
                <a:gd name="connsiteX5" fmla="*/ 2804802 w 2804802"/>
                <a:gd name="connsiteY5" fmla="*/ 0 h 2064620"/>
                <a:gd name="connsiteX0" fmla="*/ 0 w 3076234"/>
                <a:gd name="connsiteY0" fmla="*/ 1939492 h 1939492"/>
                <a:gd name="connsiteX1" fmla="*/ 452388 w 3076234"/>
                <a:gd name="connsiteY1" fmla="*/ 1689234 h 1939492"/>
                <a:gd name="connsiteX2" fmla="*/ 891300 w 3076234"/>
                <a:gd name="connsiteY2" fmla="*/ 1790299 h 1939492"/>
                <a:gd name="connsiteX3" fmla="*/ 1357163 w 3076234"/>
                <a:gd name="connsiteY3" fmla="*/ 1438978 h 1939492"/>
                <a:gd name="connsiteX4" fmla="*/ 1809550 w 3076234"/>
                <a:gd name="connsiteY4" fmla="*/ 1501542 h 1939492"/>
                <a:gd name="connsiteX5" fmla="*/ 3076234 w 3076234"/>
                <a:gd name="connsiteY5" fmla="*/ 0 h 193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6234" h="1939492">
                  <a:moveTo>
                    <a:pt x="0" y="1939492"/>
                  </a:moveTo>
                  <a:lnTo>
                    <a:pt x="452388" y="1689234"/>
                  </a:lnTo>
                  <a:lnTo>
                    <a:pt x="891300" y="1790299"/>
                  </a:lnTo>
                  <a:lnTo>
                    <a:pt x="1357163" y="1438978"/>
                  </a:lnTo>
                  <a:lnTo>
                    <a:pt x="1809550" y="1501542"/>
                  </a:lnTo>
                  <a:lnTo>
                    <a:pt x="3076234" y="0"/>
                  </a:lnTo>
                </a:path>
              </a:pathLst>
            </a:custGeom>
            <a:noFill/>
            <a:ln w="152400" cap="rnd" cmpd="sng">
              <a:solidFill>
                <a:srgbClr val="0070C0"/>
              </a:solidFill>
              <a:bevel/>
              <a:headEnd type="none"/>
              <a:tailEnd type="stealth"/>
            </a:ln>
            <a:effectLst/>
            <a:scene3d>
              <a:camera prst="orthographicFront">
                <a:rot lat="1200000" lon="1800000" rev="0"/>
              </a:camera>
              <a:lightRig rig="threePt" dir="t"/>
            </a:scene3d>
            <a:sp3d prstMaterial="softEdge">
              <a:bevelT/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Former_Yugoslavia_Flag_Map_(Without_Kosovo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861048"/>
            <a:ext cx="3168352" cy="2696370"/>
          </a:xfrm>
          <a:prstGeom prst="rect">
            <a:avLst/>
          </a:prstGeom>
        </p:spPr>
      </p:pic>
      <p:pic>
        <p:nvPicPr>
          <p:cNvPr id="8" name="Picture 7" descr="Th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0"/>
            <a:ext cx="1968308" cy="5910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2.1. Привредносистемске празнине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Cyrl-RS" dirty="0" smtClean="0"/>
              <a:t>УЗРОЦИ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r-Cyrl-RS" dirty="0" smtClean="0"/>
              <a:t>ПОСЛЕДИЦЕ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сталне одлуке које су се односиле само на </a:t>
            </a:r>
            <a:r>
              <a:rPr lang="sr-Cyrl-RS" b="1" u="sng" dirty="0" smtClean="0">
                <a:solidFill>
                  <a:srgbClr val="002060"/>
                </a:solidFill>
              </a:rPr>
              <a:t>текуће </a:t>
            </a:r>
            <a:r>
              <a:rPr lang="sr-Cyrl-RS" dirty="0" smtClean="0"/>
              <a:t>потребе и околности </a:t>
            </a:r>
          </a:p>
          <a:p>
            <a:r>
              <a:rPr lang="sr-Cyrl-RS" dirty="0" smtClean="0"/>
              <a:t>идеолошка уверења тадашње </a:t>
            </a:r>
            <a:r>
              <a:rPr lang="sr-Cyrl-RS" b="1" u="sng" dirty="0" smtClean="0">
                <a:solidFill>
                  <a:srgbClr val="002060"/>
                </a:solidFill>
              </a:rPr>
              <a:t>политичке власти </a:t>
            </a:r>
          </a:p>
          <a:p>
            <a:r>
              <a:rPr lang="sr-Cyrl-RS" dirty="0" smtClean="0"/>
              <a:t>неодговарајуће економско </a:t>
            </a:r>
            <a:r>
              <a:rPr lang="sr-Cyrl-RS" b="1" u="sng" dirty="0" smtClean="0">
                <a:solidFill>
                  <a:srgbClr val="002060"/>
                </a:solidFill>
              </a:rPr>
              <a:t>образовање</a:t>
            </a:r>
            <a:r>
              <a:rPr lang="sr-Cyrl-RS" dirty="0" smtClean="0"/>
              <a:t> чиновника и функционера </a:t>
            </a:r>
          </a:p>
          <a:p>
            <a:r>
              <a:rPr lang="sr-Cyrl-RS" dirty="0" smtClean="0"/>
              <a:t>раширена пракса функционера </a:t>
            </a:r>
            <a:r>
              <a:rPr lang="sr-Cyrl-RS" b="1" u="sng" dirty="0" smtClean="0">
                <a:solidFill>
                  <a:srgbClr val="002060"/>
                </a:solidFill>
              </a:rPr>
              <a:t>да користе функције</a:t>
            </a:r>
            <a:r>
              <a:rPr lang="sr-Cyrl-RS" dirty="0" smtClean="0"/>
              <a:t> како би дошли до већег иметка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обављање плаћања у </a:t>
            </a:r>
            <a:r>
              <a:rPr lang="sr-Cyrl-RS" b="1" u="sng" dirty="0" smtClean="0">
                <a:solidFill>
                  <a:srgbClr val="002060"/>
                </a:solidFill>
              </a:rPr>
              <a:t>страним</a:t>
            </a:r>
            <a:r>
              <a:rPr lang="sr-Cyrl-RS" dirty="0" smtClean="0"/>
              <a:t> валутама </a:t>
            </a:r>
          </a:p>
          <a:p>
            <a:r>
              <a:rPr lang="sr-Cyrl-RS" b="1" u="sng" dirty="0" smtClean="0">
                <a:solidFill>
                  <a:srgbClr val="002060"/>
                </a:solidFill>
              </a:rPr>
              <a:t>илегално</a:t>
            </a:r>
            <a:r>
              <a:rPr lang="sr-Cyrl-RS" dirty="0" smtClean="0"/>
              <a:t> пословање банака</a:t>
            </a:r>
          </a:p>
          <a:p>
            <a:r>
              <a:rPr lang="sr-Cyrl-RS" b="1" u="sng" dirty="0" smtClean="0">
                <a:solidFill>
                  <a:srgbClr val="002060"/>
                </a:solidFill>
              </a:rPr>
              <a:t>сива економија </a:t>
            </a:r>
            <a:r>
              <a:rPr lang="sr-Cyrl-RS" dirty="0" smtClean="0"/>
              <a:t>постаје начин живота </a:t>
            </a:r>
          </a:p>
          <a:p>
            <a:r>
              <a:rPr lang="sr-Cyrl-RS" b="1" u="sng" dirty="0" smtClean="0">
                <a:solidFill>
                  <a:srgbClr val="002060"/>
                </a:solidFill>
              </a:rPr>
              <a:t>подређеност народне банке </a:t>
            </a:r>
            <a:r>
              <a:rPr lang="sr-Cyrl-RS" dirty="0" smtClean="0"/>
              <a:t>политичком врху земље </a:t>
            </a:r>
          </a:p>
          <a:p>
            <a:r>
              <a:rPr lang="sr-Cyrl-RS" b="1" u="sng" dirty="0" smtClean="0">
                <a:solidFill>
                  <a:srgbClr val="002060"/>
                </a:solidFill>
              </a:rPr>
              <a:t>црни</a:t>
            </a:r>
            <a:r>
              <a:rPr lang="sr-Cyrl-RS" dirty="0" smtClean="0"/>
              <a:t> девизни курс </a:t>
            </a:r>
          </a:p>
          <a:p>
            <a:r>
              <a:rPr lang="sr-Cyrl-RS" b="1" u="sng" dirty="0" smtClean="0">
                <a:solidFill>
                  <a:srgbClr val="002060"/>
                </a:solidFill>
              </a:rPr>
              <a:t>меко буџетско ограничење </a:t>
            </a:r>
          </a:p>
          <a:p>
            <a:r>
              <a:rPr lang="sr-Cyrl-RS" b="1" u="sng" dirty="0" smtClean="0">
                <a:solidFill>
                  <a:srgbClr val="002060"/>
                </a:solidFill>
              </a:rPr>
              <a:t>забрана отпуштања радника </a:t>
            </a:r>
            <a:r>
              <a:rPr lang="sr-Cyrl-RS" dirty="0" smtClean="0"/>
              <a:t>са посла у току санкција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2.2. Хиперинфлација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од 1992. до 24. јануара 1994. године </a:t>
            </a:r>
          </a:p>
          <a:p>
            <a:r>
              <a:rPr lang="sr-Cyrl-RS" dirty="0" smtClean="0"/>
              <a:t>због привредносистемских празнина </a:t>
            </a:r>
          </a:p>
          <a:p>
            <a:pPr>
              <a:buNone/>
            </a:pPr>
            <a:r>
              <a:rPr lang="sr-Cyrl-RS" dirty="0" smtClean="0"/>
              <a:t>и санкција УН  </a:t>
            </a:r>
          </a:p>
          <a:p>
            <a:r>
              <a:rPr lang="sr-Cyrl-RS" dirty="0" smtClean="0"/>
              <a:t>карактеристике </a:t>
            </a:r>
            <a:r>
              <a:rPr lang="sr-Cyrl-RS" b="1" dirty="0" smtClean="0"/>
              <a:t>доброг привредног система</a:t>
            </a:r>
            <a:r>
              <a:rPr lang="sr-Cyrl-RS" dirty="0" smtClean="0"/>
              <a:t>: </a:t>
            </a:r>
          </a:p>
          <a:p>
            <a:pPr lvl="1"/>
            <a:r>
              <a:rPr lang="sr-Cyrl-RS" dirty="0" smtClean="0"/>
              <a:t>контрола штампања новца и распоређивања новца</a:t>
            </a:r>
          </a:p>
          <a:p>
            <a:pPr lvl="1"/>
            <a:r>
              <a:rPr lang="sr-Cyrl-RS" dirty="0" smtClean="0"/>
              <a:t>адекватан увид у брзину оптицаја новца</a:t>
            </a:r>
          </a:p>
          <a:p>
            <a:pPr lvl="1"/>
            <a:r>
              <a:rPr lang="sr-Cyrl-RS" dirty="0" smtClean="0"/>
              <a:t>стално праћење каматних стопа на позајмице</a:t>
            </a:r>
          </a:p>
          <a:p>
            <a:pPr lvl="1"/>
            <a:r>
              <a:rPr lang="sr-Cyrl-RS" dirty="0" smtClean="0"/>
              <a:t>ефикасна и благовремена наплата пореских обавеза</a:t>
            </a:r>
          </a:p>
          <a:p>
            <a:r>
              <a:rPr lang="sr-Cyrl-RS" dirty="0" smtClean="0"/>
              <a:t>решена </a:t>
            </a:r>
            <a:r>
              <a:rPr lang="sr-Cyrl-RS" b="1" u="sng" dirty="0" smtClean="0">
                <a:solidFill>
                  <a:srgbClr val="FF0000"/>
                </a:solidFill>
              </a:rPr>
              <a:t>Аврамовићевим програмом </a:t>
            </a:r>
            <a:endParaRPr lang="sr-Cyrl-RS" u="sng" dirty="0" smtClean="0">
              <a:solidFill>
                <a:srgbClr val="FF0000"/>
              </a:solidFill>
            </a:endParaRPr>
          </a:p>
          <a:p>
            <a:pPr lvl="1"/>
            <a:r>
              <a:rPr lang="sr-Cyrl-RS" dirty="0" smtClean="0"/>
              <a:t>уведен нови динар са фиксним вредносним односом према немачкој марки</a:t>
            </a:r>
          </a:p>
          <a:p>
            <a:pPr lvl="1"/>
            <a:endParaRPr lang="sr-Cyrl-RS" dirty="0" smtClean="0"/>
          </a:p>
          <a:p>
            <a:endParaRPr lang="en-US" dirty="0"/>
          </a:p>
        </p:txBody>
      </p:sp>
      <p:pic>
        <p:nvPicPr>
          <p:cNvPr id="9" name="Picture 8" descr="hi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052736"/>
            <a:ext cx="2120287" cy="10081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2200" y="19888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новчаница од 500 милијарди дин.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2.3. Период до распада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не долази до радикалније промене привредног система </a:t>
            </a:r>
          </a:p>
          <a:p>
            <a:r>
              <a:rPr lang="sr-Cyrl-RS" dirty="0" smtClean="0"/>
              <a:t>присутно је тзв. </a:t>
            </a:r>
            <a:r>
              <a:rPr lang="sr-Cyrl-RS" b="1" dirty="0" smtClean="0"/>
              <a:t>тврдо буџетско ограничење </a:t>
            </a:r>
          </a:p>
          <a:p>
            <a:r>
              <a:rPr lang="sr-Cyrl-RS" dirty="0" smtClean="0"/>
              <a:t>уставни оквири СРЈ донети тек средином 1996. </a:t>
            </a:r>
          </a:p>
          <a:p>
            <a:r>
              <a:rPr lang="sr-Cyrl-RS" b="1" u="sng" dirty="0" smtClean="0"/>
              <a:t>неусклађеност савезних и републичких законских прописа </a:t>
            </a:r>
            <a:r>
              <a:rPr lang="sr-Cyrl-RS" dirty="0" smtClean="0"/>
              <a:t>угрожава јединство тржишта и целе привреде </a:t>
            </a:r>
          </a:p>
          <a:p>
            <a:r>
              <a:rPr lang="sr-Cyrl-RS" dirty="0" smtClean="0"/>
              <a:t>1998. и 1999. сукоб Србија – Црна Гора </a:t>
            </a:r>
          </a:p>
          <a:p>
            <a:pPr lvl="1"/>
            <a:r>
              <a:rPr lang="sr-Cyrl-RS" dirty="0" smtClean="0"/>
              <a:t>робни промет практично прекинут </a:t>
            </a:r>
          </a:p>
          <a:p>
            <a:r>
              <a:rPr lang="sr-Cyrl-RS" dirty="0" smtClean="0"/>
              <a:t>5. октобра 2000. политичке промене </a:t>
            </a:r>
          </a:p>
          <a:p>
            <a:pPr lvl="1"/>
            <a:r>
              <a:rPr lang="sr-Cyrl-RS" dirty="0" smtClean="0"/>
              <a:t>велике промене закона и нови закони</a:t>
            </a:r>
          </a:p>
          <a:p>
            <a:pPr lvl="1"/>
            <a:r>
              <a:rPr lang="sr-Cyrl-RS" dirty="0" smtClean="0"/>
              <a:t>2001. СРЈ примљена у многе међународне финансијске организације</a:t>
            </a:r>
            <a:endParaRPr lang="en-US" dirty="0"/>
          </a:p>
        </p:txBody>
      </p:sp>
      <p:pic>
        <p:nvPicPr>
          <p:cNvPr id="4" name="Picture 3" descr="Politika06102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005064"/>
            <a:ext cx="1944216" cy="131040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3. ПРИВРЕДНИ СИСТЕМ СЦГ</a:t>
            </a:r>
            <a:br>
              <a:rPr lang="sr-Cyrl-RS" b="1" dirty="0" smtClean="0"/>
            </a:br>
            <a:r>
              <a:rPr lang="sr-Cyrl-RS" b="1" dirty="0" smtClean="0"/>
              <a:t>(2003. – 2006.)</a:t>
            </a:r>
            <a:endParaRPr lang="en-US" dirty="0"/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3.1. Уставна повеља СЦГ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5480"/>
            <a:ext cx="8219256" cy="4661872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4. фебруар 2003. – проглашена уставна повеља СЦГ</a:t>
            </a:r>
          </a:p>
          <a:p>
            <a:pPr marL="3406775" indent="-173038">
              <a:buNone/>
            </a:pPr>
            <a:r>
              <a:rPr lang="sr-Cyrl-RS" b="1" dirty="0" smtClean="0"/>
              <a:t>- Циљеви:</a:t>
            </a:r>
          </a:p>
          <a:p>
            <a:pPr marL="3590925" indent="-269875">
              <a:tabLst>
                <a:tab pos="3321050" algn="l"/>
              </a:tabLst>
            </a:pPr>
            <a:r>
              <a:rPr lang="sr-Cyrl-RS" dirty="0" smtClean="0"/>
              <a:t>укључивање у ЕУ</a:t>
            </a:r>
          </a:p>
          <a:p>
            <a:pPr marL="3590925" indent="-269875">
              <a:tabLst>
                <a:tab pos="3321050" algn="l"/>
              </a:tabLst>
            </a:pPr>
            <a:r>
              <a:rPr lang="sr-Cyrl-RS" dirty="0" smtClean="0"/>
              <a:t>усклађ. и унапређ. људског достојанства и владавине права </a:t>
            </a:r>
          </a:p>
          <a:p>
            <a:pPr marL="3590925" indent="-269875">
              <a:tabLst>
                <a:tab pos="3321050" algn="l"/>
              </a:tabLst>
            </a:pPr>
            <a:r>
              <a:rPr lang="sr-Cyrl-RS" dirty="0" smtClean="0"/>
              <a:t>стварање тржишне економије</a:t>
            </a:r>
          </a:p>
          <a:p>
            <a:pPr marL="3590925" indent="-269875">
              <a:tabLst>
                <a:tab pos="3321050" algn="l"/>
              </a:tabLst>
            </a:pPr>
            <a:r>
              <a:rPr lang="sr-Cyrl-RS" dirty="0" smtClean="0"/>
              <a:t>заједничко тржиште и хармонизација економских система држава </a:t>
            </a:r>
          </a:p>
          <a:p>
            <a:pPr marL="3590925" indent="-269875">
              <a:tabLst>
                <a:tab pos="3321050" algn="l"/>
              </a:tabLst>
            </a:pPr>
            <a:endParaRPr lang="sr-Cyrl-RS" dirty="0" smtClean="0"/>
          </a:p>
        </p:txBody>
      </p:sp>
      <p:pic>
        <p:nvPicPr>
          <p:cNvPr id="5" name="Picture 4" descr="Povel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80229"/>
            <a:ext cx="3100918" cy="411712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3.2. Привреда СЦГ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спор напредак у приватизацији </a:t>
            </a:r>
          </a:p>
          <a:p>
            <a:r>
              <a:rPr lang="sr-Cyrl-RS" dirty="0" smtClean="0"/>
              <a:t>висока стопа незапослености остаје кључан проблем </a:t>
            </a:r>
          </a:p>
          <a:p>
            <a:r>
              <a:rPr lang="sr-Cyrl-RS" dirty="0" smtClean="0"/>
              <a:t>висок степен сиве економије и корупције у привреди 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79512" y="4221088"/>
          <a:ext cx="8820472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4. ПРИВРЕДНИ СИСТЕМ СРБИЈЕ</a:t>
            </a:r>
            <a:endParaRPr lang="en-US" dirty="0"/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4.1. Привредни систем Србије данас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модерна привреда, по моделу слободног тржишта </a:t>
            </a:r>
          </a:p>
          <a:p>
            <a:r>
              <a:rPr lang="sr-Cyrl-RS" dirty="0" smtClean="0"/>
              <a:t>заступљеност сектора: </a:t>
            </a:r>
          </a:p>
          <a:p>
            <a:pPr lvl="1"/>
            <a:r>
              <a:rPr lang="sr-Cyrl-RS" dirty="0" smtClean="0"/>
              <a:t>терцијарни сектор 63,8% БДП</a:t>
            </a:r>
          </a:p>
          <a:p>
            <a:pPr lvl="1"/>
            <a:r>
              <a:rPr lang="sr-Cyrl-RS" dirty="0" smtClean="0"/>
              <a:t>секундарни сектор 23,5% БДП</a:t>
            </a:r>
          </a:p>
          <a:p>
            <a:pPr lvl="1"/>
            <a:r>
              <a:rPr lang="sr-Cyrl-RS" dirty="0" smtClean="0"/>
              <a:t>примарни сектор 12,7% БДП</a:t>
            </a:r>
          </a:p>
          <a:p>
            <a:r>
              <a:rPr lang="sr-Cyrl-RS" dirty="0" smtClean="0"/>
              <a:t>2008/9. – економска криза</a:t>
            </a:r>
          </a:p>
          <a:p>
            <a:pPr lvl="1"/>
            <a:r>
              <a:rPr lang="sr-Cyrl-RS" dirty="0" smtClean="0"/>
              <a:t>неки аналитичари тврде да су потези Владе Мирка Цветковића спасили земљу </a:t>
            </a:r>
          </a:p>
          <a:p>
            <a:r>
              <a:rPr lang="sr-Cyrl-RS" dirty="0" smtClean="0"/>
              <a:t>тренутни велики проблеми Србије:</a:t>
            </a:r>
          </a:p>
          <a:p>
            <a:pPr lvl="1"/>
            <a:r>
              <a:rPr lang="sr-Cyrl-RS" dirty="0" smtClean="0"/>
              <a:t>висока стопа незапослености (преко 20%)</a:t>
            </a:r>
          </a:p>
          <a:p>
            <a:pPr lvl="1"/>
            <a:r>
              <a:rPr lang="sr-Cyrl-RS" dirty="0" smtClean="0"/>
              <a:t>високи спољнотрговински дефицит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4.2. БДП Србије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4.3. БДП Србије </a:t>
            </a:r>
            <a:r>
              <a:rPr lang="sr-Latn-RS" i="1" dirty="0" smtClean="0"/>
              <a:t>per capita</a:t>
            </a:r>
            <a:r>
              <a:rPr lang="sr-Cyrl-RS" i="1" dirty="0" smtClean="0"/>
              <a:t> </a:t>
            </a:r>
            <a:endParaRPr lang="en-US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848104"/>
            <a:ext cx="8229600" cy="78069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Cyrl-RS" b="1" dirty="0" smtClean="0"/>
              <a:t>Садржај	</a:t>
            </a:r>
            <a:endParaRPr lang="en-US" b="1" dirty="0"/>
          </a:p>
        </p:txBody>
      </p:sp>
      <p:sp>
        <p:nvSpPr>
          <p:cNvPr id="14" name="Freeform 13"/>
          <p:cNvSpPr/>
          <p:nvPr/>
        </p:nvSpPr>
        <p:spPr>
          <a:xfrm>
            <a:off x="3419872" y="2060848"/>
            <a:ext cx="5266945" cy="845310"/>
          </a:xfrm>
          <a:custGeom>
            <a:avLst/>
            <a:gdLst>
              <a:gd name="connsiteX0" fmla="*/ 140888 w 845309"/>
              <a:gd name="connsiteY0" fmla="*/ 0 h 5266944"/>
              <a:gd name="connsiteX1" fmla="*/ 704421 w 845309"/>
              <a:gd name="connsiteY1" fmla="*/ 0 h 5266944"/>
              <a:gd name="connsiteX2" fmla="*/ 804044 w 845309"/>
              <a:gd name="connsiteY2" fmla="*/ 41265 h 5266944"/>
              <a:gd name="connsiteX3" fmla="*/ 845309 w 845309"/>
              <a:gd name="connsiteY3" fmla="*/ 140888 h 5266944"/>
              <a:gd name="connsiteX4" fmla="*/ 845309 w 845309"/>
              <a:gd name="connsiteY4" fmla="*/ 5266944 h 5266944"/>
              <a:gd name="connsiteX5" fmla="*/ 845309 w 845309"/>
              <a:gd name="connsiteY5" fmla="*/ 5266944 h 5266944"/>
              <a:gd name="connsiteX6" fmla="*/ 845309 w 845309"/>
              <a:gd name="connsiteY6" fmla="*/ 5266944 h 5266944"/>
              <a:gd name="connsiteX7" fmla="*/ 0 w 845309"/>
              <a:gd name="connsiteY7" fmla="*/ 5266944 h 5266944"/>
              <a:gd name="connsiteX8" fmla="*/ 0 w 845309"/>
              <a:gd name="connsiteY8" fmla="*/ 5266944 h 5266944"/>
              <a:gd name="connsiteX9" fmla="*/ 0 w 845309"/>
              <a:gd name="connsiteY9" fmla="*/ 5266944 h 5266944"/>
              <a:gd name="connsiteX10" fmla="*/ 0 w 845309"/>
              <a:gd name="connsiteY10" fmla="*/ 140888 h 5266944"/>
              <a:gd name="connsiteX11" fmla="*/ 41265 w 845309"/>
              <a:gd name="connsiteY11" fmla="*/ 41265 h 5266944"/>
              <a:gd name="connsiteX12" fmla="*/ 140888 w 845309"/>
              <a:gd name="connsiteY12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309" h="5266944">
                <a:moveTo>
                  <a:pt x="845309" y="877846"/>
                </a:moveTo>
                <a:lnTo>
                  <a:pt x="845309" y="4389098"/>
                </a:lnTo>
                <a:cubicBezTo>
                  <a:pt x="845309" y="4621918"/>
                  <a:pt x="842927" y="4845198"/>
                  <a:pt x="838686" y="5009828"/>
                </a:cubicBezTo>
                <a:cubicBezTo>
                  <a:pt x="834446" y="5174457"/>
                  <a:pt x="828694" y="5266941"/>
                  <a:pt x="822697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822697" y="3"/>
                </a:lnTo>
                <a:cubicBezTo>
                  <a:pt x="828694" y="3"/>
                  <a:pt x="834446" y="92493"/>
                  <a:pt x="838686" y="257116"/>
                </a:cubicBezTo>
                <a:cubicBezTo>
                  <a:pt x="842927" y="421746"/>
                  <a:pt x="845309" y="645026"/>
                  <a:pt x="845309" y="87784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1" tIns="83175" rIns="125085" bIns="83176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r-Cyrl-RS" sz="2200" b="1" dirty="0" smtClean="0"/>
              <a:t>   1.  </a:t>
            </a:r>
            <a:r>
              <a:rPr lang="sr-Cyrl-RS" sz="2200" b="1" kern="1200" dirty="0" smtClean="0"/>
              <a:t>ПРИВРЕДНИ СИСТЕМ СФРЈ </a:t>
            </a:r>
            <a:endParaRPr lang="en-US" sz="2200" b="1" kern="1200" dirty="0"/>
          </a:p>
        </p:txBody>
      </p:sp>
      <p:sp>
        <p:nvSpPr>
          <p:cNvPr id="15" name="Freeform 14"/>
          <p:cNvSpPr/>
          <p:nvPr/>
        </p:nvSpPr>
        <p:spPr>
          <a:xfrm>
            <a:off x="457200" y="1937359"/>
            <a:ext cx="2962656" cy="1056636"/>
          </a:xfrm>
          <a:custGeom>
            <a:avLst/>
            <a:gdLst>
              <a:gd name="connsiteX0" fmla="*/ 0 w 2962656"/>
              <a:gd name="connsiteY0" fmla="*/ 176110 h 1056636"/>
              <a:gd name="connsiteX1" fmla="*/ 51582 w 2962656"/>
              <a:gd name="connsiteY1" fmla="*/ 51581 h 1056636"/>
              <a:gd name="connsiteX2" fmla="*/ 176111 w 2962656"/>
              <a:gd name="connsiteY2" fmla="*/ 0 h 1056636"/>
              <a:gd name="connsiteX3" fmla="*/ 2786546 w 2962656"/>
              <a:gd name="connsiteY3" fmla="*/ 0 h 1056636"/>
              <a:gd name="connsiteX4" fmla="*/ 2911075 w 2962656"/>
              <a:gd name="connsiteY4" fmla="*/ 51582 h 1056636"/>
              <a:gd name="connsiteX5" fmla="*/ 2962656 w 2962656"/>
              <a:gd name="connsiteY5" fmla="*/ 176111 h 1056636"/>
              <a:gd name="connsiteX6" fmla="*/ 2962656 w 2962656"/>
              <a:gd name="connsiteY6" fmla="*/ 880526 h 1056636"/>
              <a:gd name="connsiteX7" fmla="*/ 2911075 w 2962656"/>
              <a:gd name="connsiteY7" fmla="*/ 1005055 h 1056636"/>
              <a:gd name="connsiteX8" fmla="*/ 2786546 w 2962656"/>
              <a:gd name="connsiteY8" fmla="*/ 1056636 h 1056636"/>
              <a:gd name="connsiteX9" fmla="*/ 176110 w 2962656"/>
              <a:gd name="connsiteY9" fmla="*/ 1056636 h 1056636"/>
              <a:gd name="connsiteX10" fmla="*/ 51581 w 2962656"/>
              <a:gd name="connsiteY10" fmla="*/ 1005054 h 1056636"/>
              <a:gd name="connsiteX11" fmla="*/ 0 w 2962656"/>
              <a:gd name="connsiteY11" fmla="*/ 880525 h 1056636"/>
              <a:gd name="connsiteX12" fmla="*/ 0 w 2962656"/>
              <a:gd name="connsiteY12" fmla="*/ 176110 h 105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1056636">
                <a:moveTo>
                  <a:pt x="0" y="176110"/>
                </a:moveTo>
                <a:cubicBezTo>
                  <a:pt x="0" y="129403"/>
                  <a:pt x="18555" y="84608"/>
                  <a:pt x="51582" y="51581"/>
                </a:cubicBezTo>
                <a:cubicBezTo>
                  <a:pt x="84609" y="18554"/>
                  <a:pt x="129403" y="0"/>
                  <a:pt x="176111" y="0"/>
                </a:cubicBezTo>
                <a:lnTo>
                  <a:pt x="2786546" y="0"/>
                </a:lnTo>
                <a:cubicBezTo>
                  <a:pt x="2833253" y="0"/>
                  <a:pt x="2878048" y="18555"/>
                  <a:pt x="2911075" y="51582"/>
                </a:cubicBezTo>
                <a:cubicBezTo>
                  <a:pt x="2944102" y="84609"/>
                  <a:pt x="2962656" y="129403"/>
                  <a:pt x="2962656" y="176111"/>
                </a:cubicBezTo>
                <a:lnTo>
                  <a:pt x="2962656" y="880526"/>
                </a:lnTo>
                <a:cubicBezTo>
                  <a:pt x="2962656" y="927233"/>
                  <a:pt x="2944102" y="972028"/>
                  <a:pt x="2911075" y="1005055"/>
                </a:cubicBezTo>
                <a:cubicBezTo>
                  <a:pt x="2878048" y="1038082"/>
                  <a:pt x="2833254" y="1056636"/>
                  <a:pt x="2786546" y="1056636"/>
                </a:cubicBezTo>
                <a:lnTo>
                  <a:pt x="176110" y="1056636"/>
                </a:lnTo>
                <a:cubicBezTo>
                  <a:pt x="129403" y="1056636"/>
                  <a:pt x="84608" y="1038082"/>
                  <a:pt x="51581" y="1005054"/>
                </a:cubicBezTo>
                <a:cubicBezTo>
                  <a:pt x="18554" y="972027"/>
                  <a:pt x="0" y="927233"/>
                  <a:pt x="0" y="880525"/>
                </a:cubicBezTo>
                <a:lnTo>
                  <a:pt x="0" y="17611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11" tIns="152546" rIns="253511" bIns="15254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5300" kern="1200" dirty="0" smtClean="0"/>
              <a:t>1</a:t>
            </a:r>
            <a:endParaRPr lang="en-US" sz="53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419855" y="3152493"/>
            <a:ext cx="5266945" cy="845310"/>
          </a:xfrm>
          <a:custGeom>
            <a:avLst/>
            <a:gdLst>
              <a:gd name="connsiteX0" fmla="*/ 140888 w 845309"/>
              <a:gd name="connsiteY0" fmla="*/ 0 h 5266944"/>
              <a:gd name="connsiteX1" fmla="*/ 704421 w 845309"/>
              <a:gd name="connsiteY1" fmla="*/ 0 h 5266944"/>
              <a:gd name="connsiteX2" fmla="*/ 804044 w 845309"/>
              <a:gd name="connsiteY2" fmla="*/ 41265 h 5266944"/>
              <a:gd name="connsiteX3" fmla="*/ 845309 w 845309"/>
              <a:gd name="connsiteY3" fmla="*/ 140888 h 5266944"/>
              <a:gd name="connsiteX4" fmla="*/ 845309 w 845309"/>
              <a:gd name="connsiteY4" fmla="*/ 5266944 h 5266944"/>
              <a:gd name="connsiteX5" fmla="*/ 845309 w 845309"/>
              <a:gd name="connsiteY5" fmla="*/ 5266944 h 5266944"/>
              <a:gd name="connsiteX6" fmla="*/ 845309 w 845309"/>
              <a:gd name="connsiteY6" fmla="*/ 5266944 h 5266944"/>
              <a:gd name="connsiteX7" fmla="*/ 0 w 845309"/>
              <a:gd name="connsiteY7" fmla="*/ 5266944 h 5266944"/>
              <a:gd name="connsiteX8" fmla="*/ 0 w 845309"/>
              <a:gd name="connsiteY8" fmla="*/ 5266944 h 5266944"/>
              <a:gd name="connsiteX9" fmla="*/ 0 w 845309"/>
              <a:gd name="connsiteY9" fmla="*/ 5266944 h 5266944"/>
              <a:gd name="connsiteX10" fmla="*/ 0 w 845309"/>
              <a:gd name="connsiteY10" fmla="*/ 140888 h 5266944"/>
              <a:gd name="connsiteX11" fmla="*/ 41265 w 845309"/>
              <a:gd name="connsiteY11" fmla="*/ 41265 h 5266944"/>
              <a:gd name="connsiteX12" fmla="*/ 140888 w 845309"/>
              <a:gd name="connsiteY12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309" h="5266944">
                <a:moveTo>
                  <a:pt x="845309" y="877846"/>
                </a:moveTo>
                <a:lnTo>
                  <a:pt x="845309" y="4389098"/>
                </a:lnTo>
                <a:cubicBezTo>
                  <a:pt x="845309" y="4621918"/>
                  <a:pt x="842927" y="4845198"/>
                  <a:pt x="838686" y="5009828"/>
                </a:cubicBezTo>
                <a:cubicBezTo>
                  <a:pt x="834446" y="5174457"/>
                  <a:pt x="828694" y="5266941"/>
                  <a:pt x="822697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822697" y="3"/>
                </a:lnTo>
                <a:cubicBezTo>
                  <a:pt x="828694" y="3"/>
                  <a:pt x="834446" y="92493"/>
                  <a:pt x="838686" y="257116"/>
                </a:cubicBezTo>
                <a:cubicBezTo>
                  <a:pt x="842927" y="421746"/>
                  <a:pt x="845309" y="645026"/>
                  <a:pt x="845309" y="87784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1" tIns="83175" rIns="125085" bIns="83176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r-Cyrl-RS" sz="2200" b="1" dirty="0" smtClean="0"/>
              <a:t>   2.  ПРИВРЕДНИ СИСТЕМ СРЈ</a:t>
            </a:r>
            <a:endParaRPr lang="en-US" sz="2200" b="1" kern="1200" dirty="0"/>
          </a:p>
        </p:txBody>
      </p:sp>
      <p:sp>
        <p:nvSpPr>
          <p:cNvPr id="17" name="Freeform 16"/>
          <p:cNvSpPr/>
          <p:nvPr/>
        </p:nvSpPr>
        <p:spPr>
          <a:xfrm>
            <a:off x="457200" y="3046828"/>
            <a:ext cx="2962656" cy="1056636"/>
          </a:xfrm>
          <a:custGeom>
            <a:avLst/>
            <a:gdLst>
              <a:gd name="connsiteX0" fmla="*/ 0 w 2962656"/>
              <a:gd name="connsiteY0" fmla="*/ 176110 h 1056636"/>
              <a:gd name="connsiteX1" fmla="*/ 51582 w 2962656"/>
              <a:gd name="connsiteY1" fmla="*/ 51581 h 1056636"/>
              <a:gd name="connsiteX2" fmla="*/ 176111 w 2962656"/>
              <a:gd name="connsiteY2" fmla="*/ 0 h 1056636"/>
              <a:gd name="connsiteX3" fmla="*/ 2786546 w 2962656"/>
              <a:gd name="connsiteY3" fmla="*/ 0 h 1056636"/>
              <a:gd name="connsiteX4" fmla="*/ 2911075 w 2962656"/>
              <a:gd name="connsiteY4" fmla="*/ 51582 h 1056636"/>
              <a:gd name="connsiteX5" fmla="*/ 2962656 w 2962656"/>
              <a:gd name="connsiteY5" fmla="*/ 176111 h 1056636"/>
              <a:gd name="connsiteX6" fmla="*/ 2962656 w 2962656"/>
              <a:gd name="connsiteY6" fmla="*/ 880526 h 1056636"/>
              <a:gd name="connsiteX7" fmla="*/ 2911075 w 2962656"/>
              <a:gd name="connsiteY7" fmla="*/ 1005055 h 1056636"/>
              <a:gd name="connsiteX8" fmla="*/ 2786546 w 2962656"/>
              <a:gd name="connsiteY8" fmla="*/ 1056636 h 1056636"/>
              <a:gd name="connsiteX9" fmla="*/ 176110 w 2962656"/>
              <a:gd name="connsiteY9" fmla="*/ 1056636 h 1056636"/>
              <a:gd name="connsiteX10" fmla="*/ 51581 w 2962656"/>
              <a:gd name="connsiteY10" fmla="*/ 1005054 h 1056636"/>
              <a:gd name="connsiteX11" fmla="*/ 0 w 2962656"/>
              <a:gd name="connsiteY11" fmla="*/ 880525 h 1056636"/>
              <a:gd name="connsiteX12" fmla="*/ 0 w 2962656"/>
              <a:gd name="connsiteY12" fmla="*/ 176110 h 105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1056636">
                <a:moveTo>
                  <a:pt x="0" y="176110"/>
                </a:moveTo>
                <a:cubicBezTo>
                  <a:pt x="0" y="129403"/>
                  <a:pt x="18555" y="84608"/>
                  <a:pt x="51582" y="51581"/>
                </a:cubicBezTo>
                <a:cubicBezTo>
                  <a:pt x="84609" y="18554"/>
                  <a:pt x="129403" y="0"/>
                  <a:pt x="176111" y="0"/>
                </a:cubicBezTo>
                <a:lnTo>
                  <a:pt x="2786546" y="0"/>
                </a:lnTo>
                <a:cubicBezTo>
                  <a:pt x="2833253" y="0"/>
                  <a:pt x="2878048" y="18555"/>
                  <a:pt x="2911075" y="51582"/>
                </a:cubicBezTo>
                <a:cubicBezTo>
                  <a:pt x="2944102" y="84609"/>
                  <a:pt x="2962656" y="129403"/>
                  <a:pt x="2962656" y="176111"/>
                </a:cubicBezTo>
                <a:lnTo>
                  <a:pt x="2962656" y="880526"/>
                </a:lnTo>
                <a:cubicBezTo>
                  <a:pt x="2962656" y="927233"/>
                  <a:pt x="2944102" y="972028"/>
                  <a:pt x="2911075" y="1005055"/>
                </a:cubicBezTo>
                <a:cubicBezTo>
                  <a:pt x="2878048" y="1038082"/>
                  <a:pt x="2833254" y="1056636"/>
                  <a:pt x="2786546" y="1056636"/>
                </a:cubicBezTo>
                <a:lnTo>
                  <a:pt x="176110" y="1056636"/>
                </a:lnTo>
                <a:cubicBezTo>
                  <a:pt x="129403" y="1056636"/>
                  <a:pt x="84608" y="1038082"/>
                  <a:pt x="51581" y="1005054"/>
                </a:cubicBezTo>
                <a:cubicBezTo>
                  <a:pt x="18554" y="972027"/>
                  <a:pt x="0" y="927233"/>
                  <a:pt x="0" y="880525"/>
                </a:cubicBezTo>
                <a:lnTo>
                  <a:pt x="0" y="17611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11" tIns="152546" rIns="253511" bIns="15254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300" kern="1200"/>
          </a:p>
        </p:txBody>
      </p:sp>
      <p:sp>
        <p:nvSpPr>
          <p:cNvPr id="18" name="Freeform 17"/>
          <p:cNvSpPr/>
          <p:nvPr/>
        </p:nvSpPr>
        <p:spPr>
          <a:xfrm>
            <a:off x="3419855" y="4261960"/>
            <a:ext cx="5266945" cy="845310"/>
          </a:xfrm>
          <a:custGeom>
            <a:avLst/>
            <a:gdLst>
              <a:gd name="connsiteX0" fmla="*/ 140888 w 845309"/>
              <a:gd name="connsiteY0" fmla="*/ 0 h 5266944"/>
              <a:gd name="connsiteX1" fmla="*/ 704421 w 845309"/>
              <a:gd name="connsiteY1" fmla="*/ 0 h 5266944"/>
              <a:gd name="connsiteX2" fmla="*/ 804044 w 845309"/>
              <a:gd name="connsiteY2" fmla="*/ 41265 h 5266944"/>
              <a:gd name="connsiteX3" fmla="*/ 845309 w 845309"/>
              <a:gd name="connsiteY3" fmla="*/ 140888 h 5266944"/>
              <a:gd name="connsiteX4" fmla="*/ 845309 w 845309"/>
              <a:gd name="connsiteY4" fmla="*/ 5266944 h 5266944"/>
              <a:gd name="connsiteX5" fmla="*/ 845309 w 845309"/>
              <a:gd name="connsiteY5" fmla="*/ 5266944 h 5266944"/>
              <a:gd name="connsiteX6" fmla="*/ 845309 w 845309"/>
              <a:gd name="connsiteY6" fmla="*/ 5266944 h 5266944"/>
              <a:gd name="connsiteX7" fmla="*/ 0 w 845309"/>
              <a:gd name="connsiteY7" fmla="*/ 5266944 h 5266944"/>
              <a:gd name="connsiteX8" fmla="*/ 0 w 845309"/>
              <a:gd name="connsiteY8" fmla="*/ 5266944 h 5266944"/>
              <a:gd name="connsiteX9" fmla="*/ 0 w 845309"/>
              <a:gd name="connsiteY9" fmla="*/ 5266944 h 5266944"/>
              <a:gd name="connsiteX10" fmla="*/ 0 w 845309"/>
              <a:gd name="connsiteY10" fmla="*/ 140888 h 5266944"/>
              <a:gd name="connsiteX11" fmla="*/ 41265 w 845309"/>
              <a:gd name="connsiteY11" fmla="*/ 41265 h 5266944"/>
              <a:gd name="connsiteX12" fmla="*/ 140888 w 845309"/>
              <a:gd name="connsiteY12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309" h="5266944">
                <a:moveTo>
                  <a:pt x="845309" y="877846"/>
                </a:moveTo>
                <a:lnTo>
                  <a:pt x="845309" y="4389098"/>
                </a:lnTo>
                <a:cubicBezTo>
                  <a:pt x="845309" y="4621918"/>
                  <a:pt x="842927" y="4845198"/>
                  <a:pt x="838686" y="5009828"/>
                </a:cubicBezTo>
                <a:cubicBezTo>
                  <a:pt x="834446" y="5174457"/>
                  <a:pt x="828694" y="5266941"/>
                  <a:pt x="822697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822697" y="3"/>
                </a:lnTo>
                <a:cubicBezTo>
                  <a:pt x="828694" y="3"/>
                  <a:pt x="834446" y="92493"/>
                  <a:pt x="838686" y="257116"/>
                </a:cubicBezTo>
                <a:cubicBezTo>
                  <a:pt x="842927" y="421746"/>
                  <a:pt x="845309" y="645026"/>
                  <a:pt x="845309" y="87784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1" tIns="83176" rIns="125085" bIns="83175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r-Cyrl-RS" sz="2200" b="1" dirty="0" smtClean="0"/>
              <a:t>   3.  ПРИВРЕДНИ СИСТЕМ СЦГ</a:t>
            </a:r>
            <a:endParaRPr lang="en-US" sz="2200" b="1" kern="1200" dirty="0"/>
          </a:p>
        </p:txBody>
      </p:sp>
      <p:sp>
        <p:nvSpPr>
          <p:cNvPr id="19" name="Freeform 18"/>
          <p:cNvSpPr/>
          <p:nvPr/>
        </p:nvSpPr>
        <p:spPr>
          <a:xfrm>
            <a:off x="457200" y="4156297"/>
            <a:ext cx="2962656" cy="1056636"/>
          </a:xfrm>
          <a:custGeom>
            <a:avLst/>
            <a:gdLst>
              <a:gd name="connsiteX0" fmla="*/ 0 w 2962656"/>
              <a:gd name="connsiteY0" fmla="*/ 176110 h 1056636"/>
              <a:gd name="connsiteX1" fmla="*/ 51582 w 2962656"/>
              <a:gd name="connsiteY1" fmla="*/ 51581 h 1056636"/>
              <a:gd name="connsiteX2" fmla="*/ 176111 w 2962656"/>
              <a:gd name="connsiteY2" fmla="*/ 0 h 1056636"/>
              <a:gd name="connsiteX3" fmla="*/ 2786546 w 2962656"/>
              <a:gd name="connsiteY3" fmla="*/ 0 h 1056636"/>
              <a:gd name="connsiteX4" fmla="*/ 2911075 w 2962656"/>
              <a:gd name="connsiteY4" fmla="*/ 51582 h 1056636"/>
              <a:gd name="connsiteX5" fmla="*/ 2962656 w 2962656"/>
              <a:gd name="connsiteY5" fmla="*/ 176111 h 1056636"/>
              <a:gd name="connsiteX6" fmla="*/ 2962656 w 2962656"/>
              <a:gd name="connsiteY6" fmla="*/ 880526 h 1056636"/>
              <a:gd name="connsiteX7" fmla="*/ 2911075 w 2962656"/>
              <a:gd name="connsiteY7" fmla="*/ 1005055 h 1056636"/>
              <a:gd name="connsiteX8" fmla="*/ 2786546 w 2962656"/>
              <a:gd name="connsiteY8" fmla="*/ 1056636 h 1056636"/>
              <a:gd name="connsiteX9" fmla="*/ 176110 w 2962656"/>
              <a:gd name="connsiteY9" fmla="*/ 1056636 h 1056636"/>
              <a:gd name="connsiteX10" fmla="*/ 51581 w 2962656"/>
              <a:gd name="connsiteY10" fmla="*/ 1005054 h 1056636"/>
              <a:gd name="connsiteX11" fmla="*/ 0 w 2962656"/>
              <a:gd name="connsiteY11" fmla="*/ 880525 h 1056636"/>
              <a:gd name="connsiteX12" fmla="*/ 0 w 2962656"/>
              <a:gd name="connsiteY12" fmla="*/ 176110 h 105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1056636">
                <a:moveTo>
                  <a:pt x="0" y="176110"/>
                </a:moveTo>
                <a:cubicBezTo>
                  <a:pt x="0" y="129403"/>
                  <a:pt x="18555" y="84608"/>
                  <a:pt x="51582" y="51581"/>
                </a:cubicBezTo>
                <a:cubicBezTo>
                  <a:pt x="84609" y="18554"/>
                  <a:pt x="129403" y="0"/>
                  <a:pt x="176111" y="0"/>
                </a:cubicBezTo>
                <a:lnTo>
                  <a:pt x="2786546" y="0"/>
                </a:lnTo>
                <a:cubicBezTo>
                  <a:pt x="2833253" y="0"/>
                  <a:pt x="2878048" y="18555"/>
                  <a:pt x="2911075" y="51582"/>
                </a:cubicBezTo>
                <a:cubicBezTo>
                  <a:pt x="2944102" y="84609"/>
                  <a:pt x="2962656" y="129403"/>
                  <a:pt x="2962656" y="176111"/>
                </a:cubicBezTo>
                <a:lnTo>
                  <a:pt x="2962656" y="880526"/>
                </a:lnTo>
                <a:cubicBezTo>
                  <a:pt x="2962656" y="927233"/>
                  <a:pt x="2944102" y="972028"/>
                  <a:pt x="2911075" y="1005055"/>
                </a:cubicBezTo>
                <a:cubicBezTo>
                  <a:pt x="2878048" y="1038082"/>
                  <a:pt x="2833254" y="1056636"/>
                  <a:pt x="2786546" y="1056636"/>
                </a:cubicBezTo>
                <a:lnTo>
                  <a:pt x="176110" y="1056636"/>
                </a:lnTo>
                <a:cubicBezTo>
                  <a:pt x="129403" y="1056636"/>
                  <a:pt x="84608" y="1038082"/>
                  <a:pt x="51581" y="1005054"/>
                </a:cubicBezTo>
                <a:cubicBezTo>
                  <a:pt x="18554" y="972027"/>
                  <a:pt x="0" y="927233"/>
                  <a:pt x="0" y="880525"/>
                </a:cubicBezTo>
                <a:lnTo>
                  <a:pt x="0" y="17611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11" tIns="152546" rIns="253511" bIns="15254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300" kern="1200"/>
          </a:p>
        </p:txBody>
      </p:sp>
      <p:sp>
        <p:nvSpPr>
          <p:cNvPr id="20" name="Freeform 19"/>
          <p:cNvSpPr/>
          <p:nvPr/>
        </p:nvSpPr>
        <p:spPr>
          <a:xfrm>
            <a:off x="457200" y="5265766"/>
            <a:ext cx="2962656" cy="1056636"/>
          </a:xfrm>
          <a:custGeom>
            <a:avLst/>
            <a:gdLst>
              <a:gd name="connsiteX0" fmla="*/ 0 w 2962656"/>
              <a:gd name="connsiteY0" fmla="*/ 176110 h 1056636"/>
              <a:gd name="connsiteX1" fmla="*/ 51582 w 2962656"/>
              <a:gd name="connsiteY1" fmla="*/ 51581 h 1056636"/>
              <a:gd name="connsiteX2" fmla="*/ 176111 w 2962656"/>
              <a:gd name="connsiteY2" fmla="*/ 0 h 1056636"/>
              <a:gd name="connsiteX3" fmla="*/ 2786546 w 2962656"/>
              <a:gd name="connsiteY3" fmla="*/ 0 h 1056636"/>
              <a:gd name="connsiteX4" fmla="*/ 2911075 w 2962656"/>
              <a:gd name="connsiteY4" fmla="*/ 51582 h 1056636"/>
              <a:gd name="connsiteX5" fmla="*/ 2962656 w 2962656"/>
              <a:gd name="connsiteY5" fmla="*/ 176111 h 1056636"/>
              <a:gd name="connsiteX6" fmla="*/ 2962656 w 2962656"/>
              <a:gd name="connsiteY6" fmla="*/ 880526 h 1056636"/>
              <a:gd name="connsiteX7" fmla="*/ 2911075 w 2962656"/>
              <a:gd name="connsiteY7" fmla="*/ 1005055 h 1056636"/>
              <a:gd name="connsiteX8" fmla="*/ 2786546 w 2962656"/>
              <a:gd name="connsiteY8" fmla="*/ 1056636 h 1056636"/>
              <a:gd name="connsiteX9" fmla="*/ 176110 w 2962656"/>
              <a:gd name="connsiteY9" fmla="*/ 1056636 h 1056636"/>
              <a:gd name="connsiteX10" fmla="*/ 51581 w 2962656"/>
              <a:gd name="connsiteY10" fmla="*/ 1005054 h 1056636"/>
              <a:gd name="connsiteX11" fmla="*/ 0 w 2962656"/>
              <a:gd name="connsiteY11" fmla="*/ 880525 h 1056636"/>
              <a:gd name="connsiteX12" fmla="*/ 0 w 2962656"/>
              <a:gd name="connsiteY12" fmla="*/ 176110 h 105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1056636">
                <a:moveTo>
                  <a:pt x="0" y="176110"/>
                </a:moveTo>
                <a:cubicBezTo>
                  <a:pt x="0" y="129403"/>
                  <a:pt x="18555" y="84608"/>
                  <a:pt x="51582" y="51581"/>
                </a:cubicBezTo>
                <a:cubicBezTo>
                  <a:pt x="84609" y="18554"/>
                  <a:pt x="129403" y="0"/>
                  <a:pt x="176111" y="0"/>
                </a:cubicBezTo>
                <a:lnTo>
                  <a:pt x="2786546" y="0"/>
                </a:lnTo>
                <a:cubicBezTo>
                  <a:pt x="2833253" y="0"/>
                  <a:pt x="2878048" y="18555"/>
                  <a:pt x="2911075" y="51582"/>
                </a:cubicBezTo>
                <a:cubicBezTo>
                  <a:pt x="2944102" y="84609"/>
                  <a:pt x="2962656" y="129403"/>
                  <a:pt x="2962656" y="176111"/>
                </a:cubicBezTo>
                <a:lnTo>
                  <a:pt x="2962656" y="880526"/>
                </a:lnTo>
                <a:cubicBezTo>
                  <a:pt x="2962656" y="927233"/>
                  <a:pt x="2944102" y="972028"/>
                  <a:pt x="2911075" y="1005055"/>
                </a:cubicBezTo>
                <a:cubicBezTo>
                  <a:pt x="2878048" y="1038082"/>
                  <a:pt x="2833254" y="1056636"/>
                  <a:pt x="2786546" y="1056636"/>
                </a:cubicBezTo>
                <a:lnTo>
                  <a:pt x="176110" y="1056636"/>
                </a:lnTo>
                <a:cubicBezTo>
                  <a:pt x="129403" y="1056636"/>
                  <a:pt x="84608" y="1038082"/>
                  <a:pt x="51581" y="1005054"/>
                </a:cubicBezTo>
                <a:cubicBezTo>
                  <a:pt x="18554" y="972027"/>
                  <a:pt x="0" y="927233"/>
                  <a:pt x="0" y="880525"/>
                </a:cubicBezTo>
                <a:lnTo>
                  <a:pt x="0" y="17611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11" tIns="152546" rIns="253511" bIns="15254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300" kern="1200"/>
          </a:p>
        </p:txBody>
      </p:sp>
      <p:sp>
        <p:nvSpPr>
          <p:cNvPr id="9" name="Round Same Side Corner Rectangle 4"/>
          <p:cNvSpPr/>
          <p:nvPr/>
        </p:nvSpPr>
        <p:spPr>
          <a:xfrm>
            <a:off x="3419872" y="5486490"/>
            <a:ext cx="5225679" cy="76277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41910" rIns="83820" bIns="41910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200" kern="120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200" kern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419872" y="5392003"/>
            <a:ext cx="5266944" cy="845309"/>
            <a:chOff x="2962656" y="2326797"/>
            <a:chExt cx="5266944" cy="845309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5173473" y="115980"/>
              <a:ext cx="845309" cy="5266944"/>
            </a:xfrm>
            <a:prstGeom prst="round2Same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pPr>
                <a:lnSpc>
                  <a:spcPct val="150000"/>
                </a:lnSpc>
              </a:pPr>
              <a:r>
                <a:rPr lang="sr-Cyrl-RS" sz="2200" b="1" dirty="0" smtClean="0"/>
                <a:t>    4.  ПРИВРЕДНИ СИСТЕМ СРБИЈЕ</a:t>
              </a:r>
            </a:p>
          </p:txBody>
        </p:sp>
        <p:sp>
          <p:nvSpPr>
            <p:cNvPr id="12" name="Round Same Side Corner Rectangle 4"/>
            <p:cNvSpPr/>
            <p:nvPr/>
          </p:nvSpPr>
          <p:spPr>
            <a:xfrm>
              <a:off x="2962656" y="2368063"/>
              <a:ext cx="5225679" cy="7627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500" kern="1200" dirty="0"/>
            </a:p>
          </p:txBody>
        </p:sp>
      </p:grpSp>
      <p:pic>
        <p:nvPicPr>
          <p:cNvPr id="24" name="Picture 23" descr="125px-Flag_of_SFR_Yugoslav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17643"/>
            <a:ext cx="1800200" cy="907301"/>
          </a:xfrm>
          <a:prstGeom prst="rect">
            <a:avLst/>
          </a:prstGeom>
        </p:spPr>
      </p:pic>
      <p:pic>
        <p:nvPicPr>
          <p:cNvPr id="25" name="Picture 24" descr="Flag_of_FR_Yugoslav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808" y="3097864"/>
            <a:ext cx="1800000" cy="907200"/>
          </a:xfrm>
          <a:prstGeom prst="rect">
            <a:avLst/>
          </a:prstGeom>
        </p:spPr>
      </p:pic>
      <p:pic>
        <p:nvPicPr>
          <p:cNvPr id="26" name="Picture 25" descr="Flag_of_FR_Yugoslav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808" y="4221088"/>
            <a:ext cx="1800000" cy="907200"/>
          </a:xfrm>
          <a:prstGeom prst="rect">
            <a:avLst/>
          </a:prstGeom>
        </p:spPr>
      </p:pic>
      <p:pic>
        <p:nvPicPr>
          <p:cNvPr id="28" name="Picture 27" descr="rs-s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373216"/>
            <a:ext cx="1728192" cy="8640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4.4. Јавни дуг Србије 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4.5. Спољна трговина Србије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512" y="980728"/>
            <a:ext cx="8640960" cy="1362456"/>
          </a:xfrm>
        </p:spPr>
        <p:txBody>
          <a:bodyPr/>
          <a:lstStyle/>
          <a:p>
            <a:pPr algn="ctr"/>
            <a:r>
              <a:rPr lang="sr-Cyrl-RS" dirty="0" smtClean="0"/>
              <a:t>ПРЕДУСЛОВИ ЗА ПРИВРЕДНИ РАЗВОЈ СРБИЈЕ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34888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 СМАЊИТИ МИНУС У БУЏЕТСКОЈ КАСИ!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 СМАЊИТИ БРОЈ ЗАПОСЛЕНИХ У ЈАВНОМ СЕКТОРУ!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 РЕКОНСТРУИСАТИ ЈАВНА ПРЕДУЗЕЋА И ФИРМЕ!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 СМАЊИТИ ИЗНОСЕ СУБВЕНЦИЈА! 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 РЕФОРМИСАТИ ПОРЕСКУ УПРАВУ! 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 СМАЊИТИ СИВУ ЕКОНОМИЈУ! 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 РЕФИНАНСИРАТИ СКУПЕ КРЕДИТЕ ЈЕФТИНИЈИМ!</a:t>
            </a:r>
          </a:p>
        </p:txBody>
      </p:sp>
      <p:pic>
        <p:nvPicPr>
          <p:cNvPr id="4" name="Picture 3" descr="Th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165304"/>
            <a:ext cx="1968308" cy="5910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91857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Autor  prezentacije:</a:t>
            </a:r>
          </a:p>
          <a:p>
            <a:pPr algn="ctr"/>
            <a:r>
              <a:rPr lang="sr-Latn-R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Miloš Ivaniš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21471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Korišćeni pisani izvori: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645024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</a:t>
            </a:r>
            <a:r>
              <a:rPr lang="sr-Latn-R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Osnovi ekonomije za III razred ekonomske škole</a:t>
            </a:r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”,</a:t>
            </a:r>
            <a:endParaRPr lang="sr-Latn-R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Stevan Devetaković, Biljana Jovanović-Gavrilović, Gojko Rikalović, Zavod </a:t>
            </a:r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za udžbenike, Beograd, </a:t>
            </a:r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2013.</a:t>
            </a:r>
            <a:endParaRPr lang="sr-Latn-R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2129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Korišćeni elektronski izvori: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364502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u="sng" dirty="0" smtClean="0"/>
              <a:t> </a:t>
            </a:r>
            <a:r>
              <a:rPr lang="sr-Latn-RS" u="sng" dirty="0" smtClean="0">
                <a:hlinkClick r:id="rId2"/>
              </a:rPr>
              <a:t>www.wikipedia.org</a:t>
            </a:r>
            <a:endParaRPr lang="sr-Latn-RS" u="sng" dirty="0" smtClean="0"/>
          </a:p>
          <a:p>
            <a:pPr>
              <a:buFont typeface="Arial" pitchFamily="34" charset="0"/>
              <a:buChar char="•"/>
            </a:pPr>
            <a:r>
              <a:rPr lang="sr-Latn-RS" u="sng" dirty="0" smtClean="0"/>
              <a:t> </a:t>
            </a:r>
            <a:r>
              <a:rPr lang="sr-Latn-RS" u="sng" dirty="0" smtClean="0">
                <a:hlinkClick r:id="rId3"/>
              </a:rPr>
              <a:t>www.youtube.com</a:t>
            </a:r>
            <a:r>
              <a:rPr lang="sr-Latn-RS" u="sng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r-Latn-RS" u="sng" dirty="0" smtClean="0"/>
              <a:t> </a:t>
            </a:r>
            <a:r>
              <a:rPr lang="sr-Latn-RS" u="sng" dirty="0" smtClean="0">
                <a:hlinkClick r:id="rId4"/>
              </a:rPr>
              <a:t>www.flickr.com</a:t>
            </a:r>
            <a:endParaRPr lang="sr-Latn-RS" u="sng" dirty="0" smtClean="0"/>
          </a:p>
          <a:p>
            <a:pPr>
              <a:buFont typeface="Arial" pitchFamily="34" charset="0"/>
              <a:buChar char="•"/>
            </a:pPr>
            <a:endParaRPr lang="sr-Latn-RS" u="sng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67544" y="3068960"/>
            <a:ext cx="80648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The logo.P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848" y="5498615"/>
            <a:ext cx="2700000" cy="81070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07704" y="98072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Hvala na pažnji. 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192960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Stručna pomoć:</a:t>
            </a:r>
          </a:p>
          <a:p>
            <a:pPr algn="ctr"/>
            <a:r>
              <a:rPr lang="sr-Latn-R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prof dr Marko </a:t>
            </a:r>
            <a:r>
              <a:rPr lang="sr-Latn-R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Ivaniš</a:t>
            </a:r>
            <a:endParaRPr lang="sr-Latn-RS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1. ПРИВРЕДНИ СИСТЕМ СФРЈ </a:t>
            </a:r>
            <a:br>
              <a:rPr lang="sr-Cyrl-RS" b="1" dirty="0" smtClean="0"/>
            </a:br>
            <a:r>
              <a:rPr lang="sr-Cyrl-RS" b="1" dirty="0" smtClean="0"/>
              <a:t>(1945. – 1992.)</a:t>
            </a:r>
            <a:endParaRPr lang="en-US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1.1. Радикалне промене привредног система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дат је акценат на развој </a:t>
            </a:r>
            <a:r>
              <a:rPr lang="sr-Cyrl-RS" b="1" u="sng" dirty="0" smtClean="0"/>
              <a:t>тешке индустрије </a:t>
            </a:r>
            <a:endParaRPr lang="sr-Cyrl-RS" u="sng" dirty="0" smtClean="0"/>
          </a:p>
          <a:p>
            <a:r>
              <a:rPr lang="sr-Cyrl-RS" dirty="0" smtClean="0"/>
              <a:t>подржљављење и аграрне реформе омогућавају стварање </a:t>
            </a:r>
            <a:r>
              <a:rPr lang="sr-Cyrl-RS" b="1" u="sng" dirty="0" smtClean="0"/>
              <a:t>државно-партијског монопола </a:t>
            </a:r>
            <a:endParaRPr lang="sr-Cyrl-RS" u="sng" dirty="0" smtClean="0"/>
          </a:p>
          <a:p>
            <a:pPr lvl="1"/>
            <a:r>
              <a:rPr lang="sr-Cyrl-RS" dirty="0" smtClean="0"/>
              <a:t>уместо тржишта и конкуренције привредом управља тандем држава-партија</a:t>
            </a:r>
          </a:p>
          <a:p>
            <a:r>
              <a:rPr lang="sr-Cyrl-RS" dirty="0" smtClean="0"/>
              <a:t>Примењена је </a:t>
            </a:r>
            <a:r>
              <a:rPr lang="sr-Cyrl-RS" b="1" u="sng" dirty="0" smtClean="0"/>
              <a:t>партијска хијерархијска логика </a:t>
            </a:r>
          </a:p>
          <a:p>
            <a:pPr lvl="1"/>
            <a:r>
              <a:rPr lang="sr-Cyrl-RS" dirty="0" smtClean="0"/>
              <a:t>релативно успешна у изузетним околностима   </a:t>
            </a:r>
            <a:endParaRPr lang="en-US" dirty="0"/>
          </a:p>
        </p:txBody>
      </p:sp>
      <p:pic>
        <p:nvPicPr>
          <p:cNvPr id="1026" name="Picture 2" descr="http://www.profi-forex.lt/system/user_files/Images/aktualijos/A2-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85184"/>
            <a:ext cx="2160240" cy="129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металургија</a:t>
            </a:r>
            <a:endParaRPr lang="en-US" dirty="0"/>
          </a:p>
        </p:txBody>
      </p:sp>
      <p:pic>
        <p:nvPicPr>
          <p:cNvPr id="1028" name="Picture 4" descr="http://mw2.google.com/mw-panoramio/photos/medium/52592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298" y="5085184"/>
            <a:ext cx="1951806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47864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машинска индустрија</a:t>
            </a:r>
            <a:endParaRPr lang="en-US" dirty="0"/>
          </a:p>
        </p:txBody>
      </p:sp>
      <p:pic>
        <p:nvPicPr>
          <p:cNvPr id="1030" name="Picture 6" descr="http://mgc.com.hr/wp-content/uploads/2011/10/elektro-industr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085184"/>
            <a:ext cx="1728000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156176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електроиндустрија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1.2. Карактеристике привредног система СФРЈ од 1945. до 1990.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развијао се у условима </a:t>
            </a:r>
            <a:r>
              <a:rPr lang="sr-Cyrl-RS" b="1" u="sng" dirty="0" smtClean="0">
                <a:solidFill>
                  <a:srgbClr val="FF0000"/>
                </a:solidFill>
              </a:rPr>
              <a:t>социјалистичких друштвених односа</a:t>
            </a:r>
          </a:p>
          <a:p>
            <a:pPr lvl="1"/>
            <a:r>
              <a:rPr lang="sr-Cyrl-RS" dirty="0" smtClean="0"/>
              <a:t>друштвена својина над средствима за производњу </a:t>
            </a:r>
          </a:p>
          <a:p>
            <a:pPr lvl="1"/>
            <a:r>
              <a:rPr lang="sr-Cyrl-RS" dirty="0" smtClean="0"/>
              <a:t>самоуправљање </a:t>
            </a:r>
          </a:p>
          <a:p>
            <a:pPr lvl="1"/>
            <a:r>
              <a:rPr lang="sr-Cyrl-RS" dirty="0" smtClean="0"/>
              <a:t>расподела према раду </a:t>
            </a:r>
          </a:p>
          <a:p>
            <a:r>
              <a:rPr lang="sr-Cyrl-RS" dirty="0" smtClean="0"/>
              <a:t>доживљава веома </a:t>
            </a:r>
            <a:r>
              <a:rPr lang="sr-Cyrl-RS" b="1" u="sng" dirty="0" smtClean="0"/>
              <a:t>честе промене</a:t>
            </a:r>
          </a:p>
          <a:p>
            <a:pPr lvl="1"/>
            <a:r>
              <a:rPr lang="sr-Cyrl-RS" dirty="0" smtClean="0"/>
              <a:t> чак петнаест реформи привредног система</a:t>
            </a:r>
          </a:p>
          <a:p>
            <a:pPr lvl="1"/>
            <a:r>
              <a:rPr lang="sr-Cyrl-RS" dirty="0" smtClean="0"/>
              <a:t>у просеку, једна реформа на сваке три године</a:t>
            </a:r>
          </a:p>
          <a:p>
            <a:pPr lvl="1"/>
            <a:r>
              <a:rPr lang="sr-Cyrl-RS" dirty="0" smtClean="0"/>
              <a:t>није свака реформа имала прогресиван правац </a:t>
            </a:r>
          </a:p>
          <a:p>
            <a:pPr>
              <a:buNone/>
            </a:pPr>
            <a:endParaRPr lang="sr-Cyrl-RS" dirty="0" smtClean="0"/>
          </a:p>
          <a:p>
            <a:pPr lvl="1"/>
            <a:endParaRPr lang="sr-Cyrl-R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1.3. Развојна путања привредног система СФРЈ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640960" cy="4805888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од </a:t>
            </a:r>
            <a:r>
              <a:rPr lang="sr-Cyrl-RS" b="1" dirty="0" smtClean="0"/>
              <a:t>аутаркичног управљања </a:t>
            </a:r>
            <a:r>
              <a:rPr lang="sr-Cyrl-RS" dirty="0" smtClean="0"/>
              <a:t>до </a:t>
            </a:r>
            <a:r>
              <a:rPr lang="sr-Cyrl-RS" b="1" dirty="0" smtClean="0"/>
              <a:t>слободног тржишта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1950-их : </a:t>
            </a:r>
            <a:r>
              <a:rPr lang="sr-Cyrl-RS" b="1" dirty="0" smtClean="0">
                <a:solidFill>
                  <a:srgbClr val="FF0000"/>
                </a:solidFill>
              </a:rPr>
              <a:t>Самоуправљање 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уведено </a:t>
            </a:r>
            <a:r>
              <a:rPr lang="sr-Cyrl-RS" b="1" dirty="0" smtClean="0"/>
              <a:t>социјалистичко самоуправљање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1964. : </a:t>
            </a:r>
            <a:r>
              <a:rPr lang="sr-Cyrl-RS" b="1" dirty="0" smtClean="0">
                <a:solidFill>
                  <a:srgbClr val="FF0000"/>
                </a:solidFill>
              </a:rPr>
              <a:t>Велика привредна реформа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циљеви: </a:t>
            </a:r>
          </a:p>
          <a:p>
            <a:pPr marL="1154430" lvl="2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sr-Cyrl-RS" dirty="0" smtClean="0"/>
              <a:t>увођење тржишне привреде </a:t>
            </a:r>
          </a:p>
          <a:p>
            <a:pPr marL="1154430" lvl="2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sr-Cyrl-RS" dirty="0" smtClean="0"/>
              <a:t>давање веће слободе приватном капиталу </a:t>
            </a:r>
          </a:p>
          <a:p>
            <a:pPr marL="1154430" lvl="2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sr-Cyrl-RS" dirty="0" smtClean="0"/>
              <a:t>увођење реалног курса динара </a:t>
            </a:r>
          </a:p>
          <a:p>
            <a:pPr marL="880110" lvl="1" indent="-514350">
              <a:buClr>
                <a:srgbClr val="0070C0"/>
              </a:buClr>
              <a:buFont typeface="Wingdings 2" pitchFamily="18" charset="2"/>
              <a:buChar char=""/>
            </a:pPr>
            <a:r>
              <a:rPr lang="sr-Cyrl-RS" dirty="0" smtClean="0"/>
              <a:t>резултати: </a:t>
            </a:r>
          </a:p>
          <a:p>
            <a:pPr marL="1154430" lvl="2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sr-Cyrl-RS" dirty="0" smtClean="0"/>
              <a:t>у почетку позитивни (нпр. </a:t>
            </a:r>
            <a:r>
              <a:rPr lang="sr-Cyrl-RS" i="1" dirty="0" smtClean="0"/>
              <a:t>Фића</a:t>
            </a:r>
            <a:r>
              <a:rPr lang="sr-Cyrl-RS" dirty="0" smtClean="0"/>
              <a:t>), а затим негативни</a:t>
            </a:r>
          </a:p>
          <a:p>
            <a:pPr marL="1154430" lvl="2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sr-Cyrl-RS" dirty="0" smtClean="0"/>
              <a:t>негативне последице: раст незапослености, спољног дуга и социјалних разлика у друштву</a:t>
            </a:r>
          </a:p>
          <a:p>
            <a:pPr marL="880110" lvl="1" indent="-514350">
              <a:buClr>
                <a:srgbClr val="0070C0"/>
              </a:buClr>
              <a:buNone/>
            </a:pPr>
            <a:endParaRPr lang="sr-Cyrl-RS" dirty="0" smtClean="0"/>
          </a:p>
          <a:p>
            <a:pPr marL="880110" lvl="1" indent="-514350">
              <a:buClr>
                <a:srgbClr val="0070C0"/>
              </a:buClr>
              <a:buNone/>
            </a:pPr>
            <a:endParaRPr lang="sr-Cyrl-RS" dirty="0" smtClean="0"/>
          </a:p>
          <a:p>
            <a:pPr marL="880110" lvl="1" indent="-514350">
              <a:buClr>
                <a:schemeClr val="accent2">
                  <a:lumMod val="75000"/>
                </a:schemeClr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upload.wikimedia.org/wikipedia/commons/thumb/2/2f/Fi%C4%8Do1.jpg/350px-Fi%C4%8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56992"/>
            <a:ext cx="1728192" cy="1298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76256" y="47251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Заставин први ауто Фића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1.3. Развојна путања привредног система СФРЈ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640960" cy="4805888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 startAt="3"/>
            </a:pPr>
            <a:r>
              <a:rPr lang="sr-Cyrl-RS" dirty="0" smtClean="0">
                <a:solidFill>
                  <a:srgbClr val="FF0000"/>
                </a:solidFill>
              </a:rPr>
              <a:t>1970-их : </a:t>
            </a:r>
            <a:r>
              <a:rPr lang="sr-Cyrl-RS" b="1" dirty="0" smtClean="0">
                <a:solidFill>
                  <a:srgbClr val="FF0000"/>
                </a:solidFill>
              </a:rPr>
              <a:t>Неуспешна реогранизација привреде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према теорији </a:t>
            </a:r>
            <a:r>
              <a:rPr lang="sr-Cyrl-RS" b="1" dirty="0" smtClean="0"/>
              <a:t>Едварда Кардеља </a:t>
            </a:r>
            <a:r>
              <a:rPr lang="sr-Cyrl-RS" dirty="0" smtClean="0"/>
              <a:t>о удруженом раду 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сва предузећа постале организације удруженог рада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 startAt="4"/>
            </a:pPr>
            <a:r>
              <a:rPr lang="sr-Cyrl-RS" dirty="0" smtClean="0">
                <a:solidFill>
                  <a:srgbClr val="FF0000"/>
                </a:solidFill>
              </a:rPr>
              <a:t>1980-их : </a:t>
            </a:r>
            <a:r>
              <a:rPr lang="sr-Cyrl-RS" b="1" dirty="0" smtClean="0">
                <a:solidFill>
                  <a:srgbClr val="FF0000"/>
                </a:solidFill>
              </a:rPr>
              <a:t>Дугорочни програм екон.стабилизације</a:t>
            </a:r>
            <a:endParaRPr lang="sr-Cyrl-RS" dirty="0" smtClean="0">
              <a:solidFill>
                <a:srgbClr val="FF0000"/>
              </a:solidFill>
            </a:endParaRP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због огромног спољног дуга од </a:t>
            </a:r>
            <a:r>
              <a:rPr lang="sr-Cyrl-RS" b="1" dirty="0" smtClean="0"/>
              <a:t>20 милијарди долара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b="1" dirty="0" smtClean="0"/>
              <a:t>“шок третман”</a:t>
            </a:r>
            <a:r>
              <a:rPr lang="sr-Cyrl-RS" dirty="0" smtClean="0"/>
              <a:t> штедње </a:t>
            </a:r>
          </a:p>
          <a:p>
            <a:pPr marL="1154430" lvl="2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sr-Cyrl-RS" dirty="0" smtClean="0"/>
              <a:t>ограничење горива (40 литара по возилу месечно)</a:t>
            </a:r>
          </a:p>
          <a:p>
            <a:pPr marL="1154430" lvl="2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sr-Cyrl-RS" dirty="0" smtClean="0"/>
              <a:t>ограничења увоза робе </a:t>
            </a:r>
          </a:p>
          <a:p>
            <a:pPr marL="1154430" lvl="2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sr-Cyrl-RS" dirty="0" smtClean="0"/>
              <a:t>несташица кафе, чоколаде и детерџента за прање </a:t>
            </a:r>
          </a:p>
          <a:p>
            <a:pPr marL="1154430" lvl="2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sr-Cyrl-RS" dirty="0" smtClean="0"/>
              <a:t>Влада присиљена на рестрикције</a:t>
            </a:r>
          </a:p>
          <a:p>
            <a:pPr marL="1154430" lvl="2" indent="-514350">
              <a:buClr>
                <a:srgbClr val="0070C0"/>
              </a:buClr>
              <a:buFont typeface="Wingdings" pitchFamily="2" charset="2"/>
              <a:buChar char="Ø"/>
            </a:pPr>
            <a:endParaRPr lang="sr-Cyrl-RS" dirty="0" smtClean="0"/>
          </a:p>
          <a:p>
            <a:pPr marL="880110" lvl="1" indent="-514350">
              <a:buClr>
                <a:srgbClr val="0070C0"/>
              </a:buClr>
              <a:buNone/>
            </a:pPr>
            <a:endParaRPr lang="sr-Cyrl-RS" dirty="0" smtClean="0"/>
          </a:p>
          <a:p>
            <a:pPr marL="880110" lvl="1" indent="-514350">
              <a:buClr>
                <a:srgbClr val="0070C0"/>
              </a:buClr>
              <a:buNone/>
            </a:pPr>
            <a:endParaRPr lang="sr-Cyrl-RS" dirty="0" smtClean="0"/>
          </a:p>
          <a:p>
            <a:pPr marL="880110" lvl="1" indent="-514350">
              <a:buClr>
                <a:srgbClr val="0070C0"/>
              </a:buClr>
              <a:buNone/>
            </a:pPr>
            <a:endParaRPr lang="sr-Cyrl-RS" dirty="0" smtClean="0"/>
          </a:p>
          <a:p>
            <a:pPr marL="880110" lvl="1" indent="-514350">
              <a:buClr>
                <a:schemeClr val="accent2">
                  <a:lumMod val="75000"/>
                </a:schemeClr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1.3. Развојна путања привредног система СФРЈ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640960" cy="4805888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 startAt="5"/>
            </a:pPr>
            <a:r>
              <a:rPr lang="sr-Cyrl-RS" dirty="0" smtClean="0">
                <a:solidFill>
                  <a:srgbClr val="FF0000"/>
                </a:solidFill>
              </a:rPr>
              <a:t>крајем 1980-их и поч. 1990-их : </a:t>
            </a:r>
            <a:r>
              <a:rPr lang="sr-Cyrl-RS" b="1" dirty="0" smtClean="0">
                <a:solidFill>
                  <a:srgbClr val="FF0000"/>
                </a:solidFill>
              </a:rPr>
              <a:t>Радикална реформа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увођење </a:t>
            </a:r>
            <a:r>
              <a:rPr lang="sr-Cyrl-RS" b="1" u="sng" dirty="0" smtClean="0">
                <a:solidFill>
                  <a:srgbClr val="002060"/>
                </a:solidFill>
              </a:rPr>
              <a:t>својинског плурализма</a:t>
            </a:r>
            <a:r>
              <a:rPr lang="sr-Cyrl-RS" dirty="0" smtClean="0"/>
              <a:t> и тзв. </a:t>
            </a:r>
            <a:r>
              <a:rPr lang="sr-Cyrl-RS" b="1" u="sng" dirty="0" smtClean="0">
                <a:solidFill>
                  <a:srgbClr val="002060"/>
                </a:solidFill>
              </a:rPr>
              <a:t>интегралног тржишта</a:t>
            </a:r>
            <a:r>
              <a:rPr lang="sr-Cyrl-RS" dirty="0" smtClean="0"/>
              <a:t> (тржиште робе, капитала и радне снаге)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увођење </a:t>
            </a:r>
            <a:r>
              <a:rPr lang="sr-Cyrl-RS" b="1" u="sng" dirty="0" smtClean="0">
                <a:solidFill>
                  <a:srgbClr val="002060"/>
                </a:solidFill>
              </a:rPr>
              <a:t>вишестраначког система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све већа </a:t>
            </a:r>
            <a:r>
              <a:rPr lang="sr-Cyrl-RS" b="1" u="sng" dirty="0" smtClean="0">
                <a:solidFill>
                  <a:srgbClr val="002060"/>
                </a:solidFill>
              </a:rPr>
              <a:t>приватизација</a:t>
            </a:r>
            <a:r>
              <a:rPr lang="sr-Cyrl-RS" dirty="0" smtClean="0"/>
              <a:t> друштвеног капитала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предузеће постаје основна организациона јединка привреде, која за мотив пословања има </a:t>
            </a:r>
            <a:r>
              <a:rPr lang="sr-Cyrl-RS" b="1" u="sng" dirty="0" smtClean="0">
                <a:solidFill>
                  <a:srgbClr val="002060"/>
                </a:solidFill>
              </a:rPr>
              <a:t>профит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социјалну бригу о незапосленима преузима </a:t>
            </a:r>
            <a:r>
              <a:rPr lang="sr-Cyrl-RS" b="1" u="sng" dirty="0" smtClean="0">
                <a:solidFill>
                  <a:srgbClr val="002060"/>
                </a:solidFill>
              </a:rPr>
              <a:t>држава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либерална начела и </a:t>
            </a:r>
            <a:r>
              <a:rPr lang="sr-Cyrl-RS" b="1" u="sng" dirty="0" smtClean="0">
                <a:solidFill>
                  <a:srgbClr val="002060"/>
                </a:solidFill>
              </a:rPr>
              <a:t>дерегулација</a:t>
            </a:r>
            <a:r>
              <a:rPr lang="sr-Cyrl-RS" dirty="0" smtClean="0"/>
              <a:t> (приватна својина + тржишни односи)</a:t>
            </a:r>
          </a:p>
          <a:p>
            <a:pPr marL="880110" lvl="1" indent="-514350">
              <a:buClr>
                <a:srgbClr val="0070C0"/>
              </a:buClr>
            </a:pPr>
            <a:r>
              <a:rPr lang="sr-Cyrl-RS" dirty="0" smtClean="0"/>
              <a:t>либерализација </a:t>
            </a:r>
            <a:r>
              <a:rPr lang="sr-Cyrl-RS" b="1" u="sng" dirty="0" smtClean="0">
                <a:solidFill>
                  <a:srgbClr val="002060"/>
                </a:solidFill>
              </a:rPr>
              <a:t>спољнотрговинских</a:t>
            </a:r>
            <a:r>
              <a:rPr lang="sr-Cyrl-RS" dirty="0" smtClean="0"/>
              <a:t> токова</a:t>
            </a:r>
          </a:p>
          <a:p>
            <a:pPr marL="880110" lvl="1" indent="-514350">
              <a:buClr>
                <a:srgbClr val="0070C0"/>
              </a:buClr>
              <a:buFont typeface="Wingdings" pitchFamily="2" charset="2"/>
              <a:buChar char="Ø"/>
            </a:pPr>
            <a:endParaRPr lang="sr-Cyrl-RS" dirty="0" smtClean="0"/>
          </a:p>
          <a:p>
            <a:pPr marL="880110" lvl="1" indent="-514350">
              <a:buClr>
                <a:srgbClr val="0070C0"/>
              </a:buClr>
              <a:buNone/>
            </a:pPr>
            <a:endParaRPr lang="sr-Cyrl-RS" dirty="0" smtClean="0"/>
          </a:p>
          <a:p>
            <a:pPr marL="880110" lvl="1" indent="-514350">
              <a:buClr>
                <a:srgbClr val="0070C0"/>
              </a:buClr>
              <a:buNone/>
            </a:pPr>
            <a:endParaRPr lang="sr-Cyrl-RS" dirty="0" smtClean="0"/>
          </a:p>
          <a:p>
            <a:pPr marL="880110" lvl="1" indent="-514350">
              <a:buClr>
                <a:srgbClr val="0070C0"/>
              </a:buClr>
              <a:buNone/>
            </a:pPr>
            <a:endParaRPr lang="sr-Cyrl-RS" dirty="0" smtClean="0"/>
          </a:p>
          <a:p>
            <a:pPr marL="880110" lvl="1" indent="-514350">
              <a:buClr>
                <a:schemeClr val="accent2">
                  <a:lumMod val="75000"/>
                </a:schemeClr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2. ПРИВРЕДНИ СИСТЕМ СРЈ</a:t>
            </a:r>
            <a:br>
              <a:rPr lang="sr-Cyrl-RS" b="1" dirty="0" smtClean="0"/>
            </a:br>
            <a:r>
              <a:rPr lang="sr-Cyrl-RS" b="1" dirty="0" smtClean="0"/>
              <a:t>(1992. – 2003.)</a:t>
            </a:r>
            <a:endParaRPr lang="en-US" dirty="0"/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</TotalTime>
  <Words>913</Words>
  <Application>Microsoft Office PowerPoint</Application>
  <PresentationFormat>On-screen Show (4:3)</PresentationFormat>
  <Paragraphs>174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Привредни систем СФРЈ/СРЈ/СЦГ/Србије</vt:lpstr>
      <vt:lpstr>Садржај </vt:lpstr>
      <vt:lpstr>1. ПРИВРЕДНИ СИСТЕМ СФРЈ  (1945. – 1992.)</vt:lpstr>
      <vt:lpstr>1.1. Радикалне промене привредног система</vt:lpstr>
      <vt:lpstr>1.2. Карактеристике привредног система СФРЈ од 1945. до 1990.</vt:lpstr>
      <vt:lpstr>1.3. Развојна путања привредног система СФРЈ </vt:lpstr>
      <vt:lpstr>1.3. Развојна путања привредног система СФРЈ </vt:lpstr>
      <vt:lpstr>1.3. Развојна путања привредног система СФРЈ </vt:lpstr>
      <vt:lpstr>2. ПРИВРЕДНИ СИСТЕМ СРЈ (1992. – 2003.)</vt:lpstr>
      <vt:lpstr>2.1. Привредносистемске празнине</vt:lpstr>
      <vt:lpstr>2.2. Хиперинфлација </vt:lpstr>
      <vt:lpstr>2.3. Период до распада </vt:lpstr>
      <vt:lpstr>3. ПРИВРЕДНИ СИСТЕМ СЦГ (2003. – 2006.)</vt:lpstr>
      <vt:lpstr>3.1. Уставна повеља СЦГ</vt:lpstr>
      <vt:lpstr>3.2. Привреда СЦГ </vt:lpstr>
      <vt:lpstr>4. ПРИВРЕДНИ СИСТЕМ СРБИЈЕ</vt:lpstr>
      <vt:lpstr>4.1. Привредни систем Србије данас</vt:lpstr>
      <vt:lpstr>4.2. БДП Србије</vt:lpstr>
      <vt:lpstr>4.3. БДП Србије per capita </vt:lpstr>
      <vt:lpstr>4.4. Јавни дуг Србије </vt:lpstr>
      <vt:lpstr>4.5. Спољна трговина Србије </vt:lpstr>
      <vt:lpstr>ПРЕДУСЛОВИ ЗА ПРИВРЕДНИ РАЗВОЈ СРБИЈЕ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Miloš Ivaniš</dc:creator>
  <cp:lastModifiedBy>Miloš Ivaniš</cp:lastModifiedBy>
  <cp:revision>54</cp:revision>
  <dcterms:created xsi:type="dcterms:W3CDTF">2015-02-01T10:43:06Z</dcterms:created>
  <dcterms:modified xsi:type="dcterms:W3CDTF">2015-03-18T13:34:53Z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