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89C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99" d="100"/>
          <a:sy n="99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title>
      <c:tx>
        <c:rich>
          <a:bodyPr/>
          <a:lstStyle/>
          <a:p>
            <a:pPr>
              <a:defRPr/>
            </a:pPr>
            <a:r>
              <a:rPr lang="en-US" dirty="0" err="1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Energetski</a:t>
            </a:r>
            <a:r>
              <a:rPr lang="en-US" baseline="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baseline="0" dirty="0" err="1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potencijal</a:t>
            </a:r>
            <a:r>
              <a:rPr lang="en-US" baseline="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baseline="0" dirty="0" err="1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Srbije</a:t>
            </a:r>
            <a:r>
              <a:rPr lang="en-US" baseline="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 u </a:t>
            </a:r>
            <a:r>
              <a:rPr lang="x-none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procentima 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(</a:t>
            </a:r>
            <a:r>
              <a:rPr lang="x-none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%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)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31744466316710424"/>
          <c:y val="0.12324103237095364"/>
          <c:w val="0.62086100174978143"/>
          <c:h val="0.7971293379994168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5.287128171478573E-2"/>
                  <c:y val="-0.286827974628172"/>
                </c:manualLayout>
              </c:layout>
              <c:tx>
                <c:rich>
                  <a:bodyPr/>
                  <a:lstStyle/>
                  <a:p>
                    <a:r>
                      <a:rPr lang="en-US" sz="2200"/>
                      <a:t>85%</a:t>
                    </a:r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Ugalj</c:v>
                </c:pt>
                <c:pt idx="1">
                  <c:v>Nafta i gas</c:v>
                </c:pt>
                <c:pt idx="2">
                  <c:v>Uljni škriljci</c:v>
                </c:pt>
                <c:pt idx="3">
                  <c:v>Alternativni izvori energije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0.85000000000000064</c:v>
                </c:pt>
                <c:pt idx="1">
                  <c:v>5.0000000000000093E-2</c:v>
                </c:pt>
                <c:pt idx="2">
                  <c:v>3.0000000000000065E-2</c:v>
                </c:pt>
                <c:pt idx="3">
                  <c:v>7.0000000000000034E-2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4.1251312335957989E-2"/>
          <c:y val="6.7342665500145824E-2"/>
          <c:w val="0.15777504374453194"/>
          <c:h val="0.8569540682414698"/>
        </c:manualLayout>
      </c:layout>
      <c:txPr>
        <a:bodyPr/>
        <a:lstStyle/>
        <a:p>
          <a:pPr>
            <a:defRPr baseline="0">
              <a:solidFill>
                <a:schemeClr val="tx1"/>
              </a:solidFill>
            </a:defRPr>
          </a:pPr>
          <a:endParaRPr lang="en-US"/>
        </a:p>
      </c:txPr>
    </c:legend>
    <c:plotVisOnly val="1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tel.rs/" TargetMode="External"/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6172200" cy="189436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Privredni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resursi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uslovi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energetski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izvori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materijalna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bogatstva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The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5562600"/>
            <a:ext cx="2743200" cy="823676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467600" cy="1143000"/>
          </a:xfrm>
        </p:spPr>
        <p:txBody>
          <a:bodyPr/>
          <a:lstStyle/>
          <a:p>
            <a:r>
              <a:rPr lang="en-US" b="1" dirty="0" err="1" smtClean="0"/>
              <a:t>Prirodni</a:t>
            </a:r>
            <a:r>
              <a:rPr lang="en-US" b="1" dirty="0" smtClean="0"/>
              <a:t> </a:t>
            </a:r>
            <a:r>
              <a:rPr lang="en-US" b="1" dirty="0" err="1" smtClean="0"/>
              <a:t>izvori</a:t>
            </a:r>
            <a:r>
              <a:rPr lang="en-US" b="1" dirty="0" smtClean="0"/>
              <a:t> </a:t>
            </a:r>
            <a:r>
              <a:rPr lang="en-US" b="1" dirty="0" err="1" smtClean="0"/>
              <a:t>Srbije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x-none" smtClean="0"/>
              <a:t>Poljoprivredno zemljište</a:t>
            </a:r>
          </a:p>
          <a:p>
            <a:r>
              <a:rPr lang="x-none" smtClean="0"/>
              <a:t>Površina pod šumama</a:t>
            </a:r>
          </a:p>
          <a:p>
            <a:r>
              <a:rPr lang="en-US" dirty="0" smtClean="0"/>
              <a:t>V</a:t>
            </a:r>
            <a:r>
              <a:rPr lang="x-none" smtClean="0"/>
              <a:t>odni potencijal</a:t>
            </a:r>
          </a:p>
          <a:p>
            <a:r>
              <a:rPr lang="x-none" smtClean="0"/>
              <a:t>Biljni i životinjiski svet</a:t>
            </a:r>
          </a:p>
          <a:p>
            <a:r>
              <a:rPr lang="x-none" smtClean="0"/>
              <a:t>Energetski izvori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letnja-idila.jpg"/>
          <p:cNvPicPr>
            <a:picLocks noChangeAspect="1"/>
          </p:cNvPicPr>
          <p:nvPr/>
        </p:nvPicPr>
        <p:blipFill>
          <a:blip r:embed="rId2" cstate="print"/>
          <a:srcRect l="606" t="606"/>
          <a:stretch>
            <a:fillRect/>
          </a:stretch>
        </p:blipFill>
        <p:spPr>
          <a:xfrm>
            <a:off x="2895600" y="1143000"/>
            <a:ext cx="6477000" cy="5334000"/>
          </a:xfrm>
          <a:prstGeom prst="diamond">
            <a:avLst/>
          </a:prstGeom>
          <a:ln>
            <a:solidFill>
              <a:schemeClr val="accent1"/>
            </a:solidFill>
          </a:ln>
          <a:effectLst>
            <a:softEdge rad="6350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Energetski</a:t>
            </a:r>
            <a:r>
              <a:rPr lang="en-US" b="1" dirty="0" smtClean="0"/>
              <a:t> </a:t>
            </a:r>
            <a:r>
              <a:rPr lang="en-US" b="1" dirty="0" err="1" smtClean="0"/>
              <a:t>izvori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mineralna</a:t>
            </a:r>
            <a:r>
              <a:rPr lang="en-US" b="1" dirty="0" smtClean="0"/>
              <a:t> </a:t>
            </a:r>
            <a:r>
              <a:rPr lang="en-US" b="1" dirty="0" err="1" smtClean="0"/>
              <a:t>bogatstva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x-none" smtClean="0"/>
              <a:t>Energetski izvori i </a:t>
            </a:r>
            <a:r>
              <a:rPr lang="en-US" dirty="0" err="1" smtClean="0"/>
              <a:t>mineralna</a:t>
            </a:r>
            <a:r>
              <a:rPr lang="x-none" smtClean="0"/>
              <a:t> bogatstv</a:t>
            </a:r>
            <a:r>
              <a:rPr lang="en-US" dirty="0" smtClean="0"/>
              <a:t>a</a:t>
            </a:r>
            <a:r>
              <a:rPr lang="x-none" smtClean="0"/>
              <a:t> imaju važnu ulogu u razvoju privrede svake zemlje.</a:t>
            </a:r>
          </a:p>
          <a:p>
            <a:pPr marL="0" indent="0"/>
            <a:r>
              <a:rPr lang="x-none" smtClean="0"/>
              <a:t> Samo posedovanje energetskih resursa nije dovoljno za ekonomski i tehnološki napredak zemlje. </a:t>
            </a:r>
          </a:p>
          <a:p>
            <a:pPr marL="0" indent="0"/>
            <a:r>
              <a:rPr lang="x-none" smtClean="0"/>
              <a:t> </a:t>
            </a:r>
            <a:r>
              <a:rPr lang="en-US" dirty="0" err="1" smtClean="0"/>
              <a:t>Srbija</a:t>
            </a:r>
            <a:r>
              <a:rPr lang="en-US" dirty="0" smtClean="0"/>
              <a:t> je </a:t>
            </a:r>
            <a:r>
              <a:rPr lang="en-US" dirty="0" err="1" smtClean="0"/>
              <a:t>energetski</a:t>
            </a:r>
            <a:r>
              <a:rPr lang="en-US" dirty="0" smtClean="0"/>
              <a:t> </a:t>
            </a:r>
            <a:r>
              <a:rPr lang="x-none" smtClean="0"/>
              <a:t>i mineralno </a:t>
            </a:r>
            <a:r>
              <a:rPr lang="en-US" dirty="0" err="1" smtClean="0"/>
              <a:t>siromašna</a:t>
            </a:r>
            <a:r>
              <a:rPr lang="en-US" dirty="0" smtClean="0"/>
              <a:t> </a:t>
            </a:r>
            <a:r>
              <a:rPr lang="en-US" dirty="0" err="1" smtClean="0"/>
              <a:t>zemlja</a:t>
            </a:r>
            <a:r>
              <a:rPr lang="x-none" smtClean="0"/>
              <a:t>.</a:t>
            </a:r>
            <a:r>
              <a:rPr lang="en-US" b="1" dirty="0" smtClean="0"/>
              <a:t> </a:t>
            </a:r>
            <a:endParaRPr lang="x-none" b="1" smtClean="0"/>
          </a:p>
          <a:p>
            <a:pPr marL="0" indent="0"/>
            <a:r>
              <a:rPr lang="x-none" smtClean="0"/>
              <a:t> Obim i struktura eneregetskih resursa Srbije su </a:t>
            </a:r>
            <a:r>
              <a:rPr lang="en-US" dirty="0" err="1" smtClean="0"/>
              <a:t>nepovoljni</a:t>
            </a:r>
            <a:r>
              <a:rPr lang="x-none" smtClean="0"/>
              <a:t>, te se </a:t>
            </a:r>
            <a:r>
              <a:rPr lang="en-US" dirty="0" smtClean="0"/>
              <a:t>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očekivati</a:t>
            </a:r>
            <a:r>
              <a:rPr lang="en-US" dirty="0" smtClean="0"/>
              <a:t> </a:t>
            </a:r>
            <a:r>
              <a:rPr lang="en-US" dirty="0" err="1" smtClean="0"/>
              <a:t>baziranje</a:t>
            </a:r>
            <a:r>
              <a:rPr lang="en-US" dirty="0" smtClean="0"/>
              <a:t> </a:t>
            </a:r>
            <a:r>
              <a:rPr lang="en-US" dirty="0" err="1" smtClean="0"/>
              <a:t>ekonomskog</a:t>
            </a:r>
            <a:r>
              <a:rPr lang="en-US" dirty="0" smtClean="0"/>
              <a:t> </a:t>
            </a:r>
            <a:r>
              <a:rPr lang="en-US" dirty="0" err="1" smtClean="0"/>
              <a:t>razvoja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x-none" smtClean="0"/>
              <a:t>ćim </a:t>
            </a:r>
            <a:r>
              <a:rPr lang="en-US" dirty="0" err="1" smtClean="0"/>
              <a:t>nalazištima</a:t>
            </a:r>
            <a:r>
              <a:rPr lang="en-US" dirty="0" smtClean="0"/>
              <a:t> </a:t>
            </a:r>
            <a:r>
              <a:rPr lang="en-US" dirty="0" err="1" smtClean="0"/>
              <a:t>važnih</a:t>
            </a:r>
            <a:r>
              <a:rPr lang="en-US" dirty="0" smtClean="0"/>
              <a:t> </a:t>
            </a:r>
            <a:r>
              <a:rPr lang="en-US" dirty="0" err="1" smtClean="0"/>
              <a:t>ruda</a:t>
            </a:r>
            <a:r>
              <a:rPr lang="en-US" dirty="0" smtClean="0"/>
              <a:t>, </a:t>
            </a:r>
            <a:r>
              <a:rPr lang="en-US" dirty="0" err="1" smtClean="0"/>
              <a:t>uglja</a:t>
            </a:r>
            <a:r>
              <a:rPr lang="en-US" dirty="0" smtClean="0"/>
              <a:t>, </a:t>
            </a:r>
            <a:r>
              <a:rPr lang="en-US" dirty="0" err="1" smtClean="0"/>
              <a:t>gasa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nafte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"/>
          <a:ext cx="9144000" cy="7144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668"/>
                <a:gridCol w="1723812"/>
                <a:gridCol w="1828800"/>
                <a:gridCol w="1828800"/>
                <a:gridCol w="1645920"/>
              </a:tblGrid>
              <a:tr h="79071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UGALJ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NAFTA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PRIRODNI GAS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ULJNI ŠKRILJCI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39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REZERVE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89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Oko</a:t>
                      </a:r>
                      <a:r>
                        <a:rPr lang="en-US" dirty="0" smtClean="0"/>
                        <a:t> 20 </a:t>
                      </a:r>
                      <a:r>
                        <a:rPr lang="en-US" dirty="0" err="1" smtClean="0"/>
                        <a:t>milijardi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tona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</a:t>
                      </a:r>
                      <a:r>
                        <a:rPr lang="sr-Latn-CS" sz="1800" dirty="0" smtClean="0"/>
                        <a:t>ko 10,6 miliona tona i bilansnim rezervama oko 41 milion tona.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r-Latn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30,5 milijarde m</a:t>
                      </a:r>
                      <a:r>
                        <a:rPr lang="sr-Latn-C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x-none" sz="1800" smtClean="0"/>
                        <a:t>5 - 8 </a:t>
                      </a:r>
                      <a:r>
                        <a:rPr lang="en-US" sz="1800" dirty="0" err="1" smtClean="0"/>
                        <a:t>milijardi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tona</a:t>
                      </a:r>
                      <a:r>
                        <a:rPr lang="en-US" sz="1800" dirty="0" smtClean="0"/>
                        <a:t>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641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LEŽIŠTA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89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x-none" sz="1800" smtClean="0">
                          <a:solidFill>
                            <a:srgbClr val="000000"/>
                          </a:solidFill>
                        </a:rPr>
                        <a:t>Kosovsko-Metohijski, Kolubarski, Kostolački i i ostali manji baseni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hr-BA" sz="1800" dirty="0" smtClean="0"/>
                        <a:t>Zrenjanin</a:t>
                      </a:r>
                      <a:endParaRPr lang="en-US" sz="1800" dirty="0" smtClean="0"/>
                    </a:p>
                    <a:p>
                      <a:r>
                        <a:rPr lang="hr-BA" sz="1800" dirty="0" smtClean="0"/>
                        <a:t>Elemer</a:t>
                      </a:r>
                      <a:endParaRPr lang="en-US" sz="1800" dirty="0" smtClean="0"/>
                    </a:p>
                    <a:p>
                      <a:r>
                        <a:rPr lang="hr-BA" sz="1800" dirty="0" smtClean="0"/>
                        <a:t>Kikinda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Vojvodina</a:t>
                      </a:r>
                      <a:r>
                        <a:rPr lang="en-US" dirty="0" smtClean="0"/>
                        <a:t>,</a:t>
                      </a:r>
                    </a:p>
                    <a:p>
                      <a:r>
                        <a:rPr lang="en-US" dirty="0" err="1" smtClean="0"/>
                        <a:t>Banatski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Dvor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Aleksinca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Vranja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Valjeva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Mionice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zapadne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Morave</a:t>
                      </a:r>
                      <a:r>
                        <a:rPr lang="en-US" sz="1800" dirty="0" smtClean="0"/>
                        <a:t>. </a:t>
                      </a:r>
                      <a:endParaRPr lang="en-US" dirty="0"/>
                    </a:p>
                  </a:txBody>
                  <a:tcPr/>
                </a:tc>
              </a:tr>
              <a:tr h="794965"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PROIZVOĐAČI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89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r>
                        <a:rPr lang="x-none" sz="1800" smtClean="0">
                          <a:solidFill>
                            <a:srgbClr val="000000"/>
                          </a:solidFill>
                        </a:rPr>
                        <a:t>udarski basen Kolubara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x-none" sz="1800" smtClean="0"/>
                        <a:t>Naftna industrija Srbije - 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641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PROIZVODNJA U SRBIJI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89C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</a:rPr>
                        <a:t>-  </a:t>
                      </a:r>
                      <a:r>
                        <a:rPr lang="en-US" sz="1800" b="0" i="0" dirty="0" err="1" smtClean="0">
                          <a:solidFill>
                            <a:srgbClr val="000000"/>
                          </a:solidFill>
                          <a:effectLst/>
                        </a:rPr>
                        <a:t>lignit</a:t>
                      </a: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</a:rPr>
                        <a:t> 98,5% </a:t>
                      </a:r>
                      <a:r>
                        <a:rPr lang="x-none" sz="1800" b="0" i="0" smtClean="0">
                          <a:solidFill>
                            <a:srgbClr val="000000"/>
                          </a:solidFill>
                          <a:effectLst/>
                        </a:rPr>
                        <a:t>(najnekvalitetnija vrsta uglja)</a:t>
                      </a:r>
                      <a:endParaRPr lang="en-US" sz="18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- </a:t>
                      </a: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800" b="0" i="0" dirty="0" err="1" smtClean="0">
                          <a:solidFill>
                            <a:srgbClr val="000000"/>
                          </a:solidFill>
                          <a:effectLst/>
                        </a:rPr>
                        <a:t>mrki</a:t>
                      </a: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</a:rPr>
                        <a:t> 1% </a:t>
                      </a:r>
                      <a:r>
                        <a:rPr lang="en-US" sz="1800" b="0" i="0" dirty="0" err="1" smtClean="0">
                          <a:solidFill>
                            <a:srgbClr val="000000"/>
                          </a:solidFill>
                          <a:effectLst/>
                        </a:rPr>
                        <a:t>i</a:t>
                      </a: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800" b="0" i="0" dirty="0" err="1" smtClean="0">
                          <a:solidFill>
                            <a:srgbClr val="000000"/>
                          </a:solidFill>
                          <a:effectLst/>
                        </a:rPr>
                        <a:t>kameni</a:t>
                      </a: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</a:rPr>
                        <a:t> 0,2%.</a:t>
                      </a:r>
                      <a:endParaRPr lang="x-none" sz="1800" b="0" i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Nedovoljno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za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svoje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potrebe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Koristimo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ruski</a:t>
                      </a:r>
                      <a:r>
                        <a:rPr lang="en-US" dirty="0" smtClean="0"/>
                        <a:t> 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918573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/>
              <a:t>Autor  prezentacije:</a:t>
            </a:r>
          </a:p>
          <a:p>
            <a:pPr algn="ctr"/>
            <a:r>
              <a:rPr lang="sr-Latn-RS" b="1" dirty="0" smtClean="0"/>
              <a:t>Marina Božić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214717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/>
              <a:t>Korišćeni pisani izvori: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3645024"/>
            <a:ext cx="41044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dirty="0" smtClean="0"/>
              <a:t> “</a:t>
            </a:r>
            <a:r>
              <a:rPr lang="sr-Latn-RS" b="1" dirty="0" smtClean="0"/>
              <a:t>Osnovi ekonomije za III razred ekonomske škole</a:t>
            </a:r>
            <a:r>
              <a:rPr lang="sr-Latn-RS" dirty="0" smtClean="0"/>
              <a:t>”,</a:t>
            </a:r>
          </a:p>
          <a:p>
            <a:r>
              <a:rPr lang="sr-Latn-RS" dirty="0" smtClean="0"/>
              <a:t>Stevan Devetaković, Biljana Jovanović-Gavrilović, Gojko Rikalović, Zavod za udžbenike, Beograd, 2013.</a:t>
            </a:r>
            <a:endParaRPr lang="sr-Latn-R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076056" y="32129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/>
              <a:t>Korišćeni elektronski izvori: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4008" y="3645024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u="sng" dirty="0" smtClean="0"/>
              <a:t> </a:t>
            </a:r>
            <a:r>
              <a:rPr lang="sr-Latn-RS" u="sng" dirty="0" smtClean="0">
                <a:hlinkClick r:id="rId2"/>
              </a:rPr>
              <a:t>www.wikipedia.org</a:t>
            </a:r>
            <a:endParaRPr lang="sr-Latn-RS" u="sng" dirty="0" smtClean="0"/>
          </a:p>
          <a:p>
            <a:pPr>
              <a:buFont typeface="Arial" pitchFamily="34" charset="0"/>
              <a:buChar char="•"/>
            </a:pPr>
            <a:r>
              <a:rPr lang="sr-Latn-RS" u="sng" dirty="0" smtClean="0"/>
              <a:t> </a:t>
            </a:r>
            <a:r>
              <a:rPr lang="sr-Latn-RS" u="sng" dirty="0" smtClean="0">
                <a:hlinkClick r:id="rId3"/>
              </a:rPr>
              <a:t>www.ratel.rs</a:t>
            </a:r>
            <a:endParaRPr lang="sr-Latn-RS" u="sng" dirty="0" smtClean="0"/>
          </a:p>
          <a:p>
            <a:endParaRPr lang="sr-Latn-RS" u="sng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67544" y="3068960"/>
            <a:ext cx="80648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0" name="Picture 9" descr="The logo.PNG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203848" y="5498615"/>
            <a:ext cx="2700000" cy="81070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/>
          <p:cNvSpPr txBox="1"/>
          <p:nvPr/>
        </p:nvSpPr>
        <p:spPr>
          <a:xfrm>
            <a:off x="1907704" y="980728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/>
              <a:t>Hvala na pažnji. 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04048" y="1929606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/>
              <a:t>Stručna pomoć:</a:t>
            </a:r>
          </a:p>
          <a:p>
            <a:pPr algn="ctr"/>
            <a:r>
              <a:rPr lang="sr-Latn-RS" b="1" dirty="0" smtClean="0"/>
              <a:t>prof </a:t>
            </a:r>
            <a:r>
              <a:rPr lang="sr-Latn-RS" b="1" dirty="0" smtClean="0"/>
              <a:t>Gordana Mudrić</a:t>
            </a:r>
            <a:endParaRPr lang="en-US" b="1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Uvod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privredne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resurse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uslove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x-none" smtClean="0">
                <a:latin typeface="Times New Roman" pitchFamily="18" charset="0"/>
                <a:cs typeface="Times New Roman" pitchFamily="18" charset="0"/>
              </a:rPr>
              <a:t>Pored društvenih uslova (politički i privredni sistem) i </a:t>
            </a:r>
            <a:r>
              <a:rPr lang="x-none" b="1" smtClean="0">
                <a:latin typeface="Times New Roman" pitchFamily="18" charset="0"/>
                <a:cs typeface="Times New Roman" pitchFamily="18" charset="0"/>
              </a:rPr>
              <a:t>privredni uslovi 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imaju veliki uticaj na ekonomski rast i razvoje jedne zemlje.</a:t>
            </a:r>
          </a:p>
          <a:p>
            <a:r>
              <a:rPr lang="x-none" smtClean="0">
                <a:latin typeface="Times New Roman" pitchFamily="18" charset="0"/>
                <a:cs typeface="Times New Roman" pitchFamily="18" charset="0"/>
              </a:rPr>
              <a:t>Privredni resursi su ograničeni i treba ih  koristiti racionalno.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529_bio_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609600"/>
            <a:ext cx="40005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639762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Privredni</a:t>
            </a:r>
            <a:r>
              <a:rPr lang="en-US" dirty="0" smtClean="0"/>
              <a:t> </a:t>
            </a:r>
            <a:r>
              <a:rPr lang="en-US" b="1" dirty="0" err="1" smtClean="0"/>
              <a:t>resursi</a:t>
            </a:r>
            <a:r>
              <a:rPr lang="en-US" dirty="0" smtClean="0"/>
              <a:t> </a:t>
            </a:r>
            <a:r>
              <a:rPr lang="en-US" b="1" dirty="0" err="1" smtClean="0"/>
              <a:t>i</a:t>
            </a:r>
            <a:r>
              <a:rPr lang="en-US" dirty="0" smtClean="0"/>
              <a:t> </a:t>
            </a:r>
            <a:r>
              <a:rPr lang="en-US" b="1" dirty="0" err="1" smtClean="0"/>
              <a:t>uslovi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 err="1" smtClean="0"/>
              <a:t>Geografski</a:t>
            </a:r>
            <a:r>
              <a:rPr lang="en-US" dirty="0" smtClean="0"/>
              <a:t> </a:t>
            </a:r>
            <a:r>
              <a:rPr lang="en-US" dirty="0" err="1" smtClean="0"/>
              <a:t>položaj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endParaRPr lang="en-US" dirty="0" smtClean="0"/>
          </a:p>
          <a:p>
            <a:r>
              <a:rPr lang="en-US" dirty="0" err="1" smtClean="0"/>
              <a:t>Istorijsko</a:t>
            </a:r>
            <a:r>
              <a:rPr lang="en-US" dirty="0" smtClean="0"/>
              <a:t> </a:t>
            </a:r>
            <a:r>
              <a:rPr lang="en-US" dirty="0" err="1" smtClean="0"/>
              <a:t>nasleđe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endParaRPr lang="en-US" dirty="0" smtClean="0"/>
          </a:p>
          <a:p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 smtClean="0"/>
              <a:t>društvene</a:t>
            </a:r>
            <a:r>
              <a:rPr lang="en-US" dirty="0" smtClean="0"/>
              <a:t> </a:t>
            </a:r>
            <a:r>
              <a:rPr lang="en-US" dirty="0" err="1" smtClean="0"/>
              <a:t>pretpostavke</a:t>
            </a:r>
            <a:endParaRPr lang="en-US" dirty="0" smtClean="0"/>
          </a:p>
          <a:p>
            <a:r>
              <a:rPr lang="en-US" dirty="0" err="1" smtClean="0"/>
              <a:t>Ljudski</a:t>
            </a:r>
            <a:r>
              <a:rPr lang="en-US" dirty="0" smtClean="0"/>
              <a:t> </a:t>
            </a:r>
            <a:r>
              <a:rPr lang="en-US" dirty="0" err="1" smtClean="0"/>
              <a:t>resursi</a:t>
            </a:r>
            <a:endParaRPr lang="en-US" dirty="0" smtClean="0"/>
          </a:p>
          <a:p>
            <a:r>
              <a:rPr lang="en-US" dirty="0" err="1" smtClean="0"/>
              <a:t>Privredna</a:t>
            </a:r>
            <a:r>
              <a:rPr lang="en-US" dirty="0" smtClean="0"/>
              <a:t> </a:t>
            </a:r>
            <a:r>
              <a:rPr lang="en-US" dirty="0" err="1" smtClean="0"/>
              <a:t>infrastruktura</a:t>
            </a:r>
            <a:r>
              <a:rPr lang="en-US" dirty="0" smtClean="0"/>
              <a:t> (</a:t>
            </a:r>
            <a:r>
              <a:rPr lang="en-US" dirty="0" err="1" smtClean="0"/>
              <a:t>saobraćajna</a:t>
            </a:r>
            <a:r>
              <a:rPr lang="en-US" dirty="0" smtClean="0"/>
              <a:t>, </a:t>
            </a:r>
            <a:r>
              <a:rPr lang="en-US" dirty="0" err="1" smtClean="0"/>
              <a:t>telekomunikaciona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n</a:t>
            </a:r>
            <a:r>
              <a:rPr lang="x-none" smtClean="0"/>
              <a:t>aftovodn</a:t>
            </a:r>
            <a:r>
              <a:rPr lang="en-US" dirty="0" smtClean="0"/>
              <a:t>a</a:t>
            </a:r>
            <a:r>
              <a:rPr lang="x-none" smtClean="0"/>
              <a:t> i gasovodn</a:t>
            </a:r>
            <a:r>
              <a:rPr lang="en-US" dirty="0" smtClean="0"/>
              <a:t>a)</a:t>
            </a:r>
          </a:p>
          <a:p>
            <a:r>
              <a:rPr lang="en-US" dirty="0" err="1" smtClean="0"/>
              <a:t>Proizvodni</a:t>
            </a:r>
            <a:r>
              <a:rPr lang="en-US" dirty="0" smtClean="0"/>
              <a:t> </a:t>
            </a:r>
            <a:r>
              <a:rPr lang="en-US" dirty="0" err="1" smtClean="0"/>
              <a:t>potencijal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endParaRPr lang="en-US" dirty="0" smtClean="0"/>
          </a:p>
          <a:p>
            <a:r>
              <a:rPr lang="en-US" dirty="0" err="1" smtClean="0"/>
              <a:t>Prirodni</a:t>
            </a:r>
            <a:r>
              <a:rPr lang="en-US" dirty="0" smtClean="0"/>
              <a:t> </a:t>
            </a:r>
            <a:r>
              <a:rPr lang="en-US" dirty="0" err="1" smtClean="0"/>
              <a:t>izvori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endParaRPr lang="en-US" dirty="0" smtClean="0"/>
          </a:p>
          <a:p>
            <a:r>
              <a:rPr lang="en-US" dirty="0" err="1" smtClean="0"/>
              <a:t>Prirodni</a:t>
            </a:r>
            <a:r>
              <a:rPr lang="en-US" dirty="0" smtClean="0"/>
              <a:t> </a:t>
            </a:r>
            <a:r>
              <a:rPr lang="en-US" dirty="0" err="1" smtClean="0"/>
              <a:t>potencijal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1143000"/>
          </a:xfrm>
        </p:spPr>
        <p:txBody>
          <a:bodyPr/>
          <a:lstStyle/>
          <a:p>
            <a:r>
              <a:rPr lang="en-US" b="1" dirty="0" err="1" smtClean="0"/>
              <a:t>Geografski</a:t>
            </a:r>
            <a:r>
              <a:rPr lang="en-US" b="1" dirty="0" smtClean="0"/>
              <a:t> </a:t>
            </a:r>
            <a:r>
              <a:rPr lang="en-US" b="1" dirty="0" err="1" smtClean="0"/>
              <a:t>položaj</a:t>
            </a:r>
            <a:r>
              <a:rPr lang="en-US" b="1" dirty="0" smtClean="0"/>
              <a:t> </a:t>
            </a:r>
            <a:r>
              <a:rPr lang="en-US" b="1" dirty="0" err="1" smtClean="0"/>
              <a:t>Srbije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Srbija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povoljan</a:t>
            </a:r>
            <a:r>
              <a:rPr lang="en-US" dirty="0" smtClean="0"/>
              <a:t> </a:t>
            </a:r>
            <a:r>
              <a:rPr lang="en-US" dirty="0" err="1" smtClean="0"/>
              <a:t>geografski</a:t>
            </a:r>
            <a:r>
              <a:rPr lang="en-US" dirty="0" smtClean="0"/>
              <a:t> </a:t>
            </a:r>
            <a:r>
              <a:rPr lang="en-US" dirty="0" err="1" smtClean="0"/>
              <a:t>položaj</a:t>
            </a:r>
            <a:endParaRPr lang="en-US" dirty="0" smtClean="0"/>
          </a:p>
          <a:p>
            <a:r>
              <a:rPr lang="en-US" dirty="0" err="1" smtClean="0"/>
              <a:t>Graniči</a:t>
            </a:r>
            <a:r>
              <a:rPr lang="en-US" dirty="0" smtClean="0"/>
              <a:t> se </a:t>
            </a:r>
            <a:r>
              <a:rPr lang="en-US" dirty="0" err="1" smtClean="0"/>
              <a:t>sa</a:t>
            </a:r>
            <a:r>
              <a:rPr lang="en-US" dirty="0" smtClean="0"/>
              <a:t> 8 </a:t>
            </a:r>
            <a:r>
              <a:rPr lang="en-US" dirty="0" err="1" smtClean="0"/>
              <a:t>zemalja</a:t>
            </a:r>
            <a:r>
              <a:rPr lang="en-US" dirty="0" smtClean="0"/>
              <a:t>.</a:t>
            </a:r>
          </a:p>
          <a:p>
            <a:r>
              <a:rPr lang="x-none" smtClean="0"/>
              <a:t>Dužina granica sa okolnim zemljama je 2.397 km</a:t>
            </a:r>
            <a:r>
              <a:rPr lang="en-US" dirty="0" smtClean="0"/>
              <a:t>.</a:t>
            </a:r>
          </a:p>
          <a:p>
            <a:r>
              <a:rPr lang="en-US" dirty="0" smtClean="0"/>
              <a:t>K</a:t>
            </a:r>
            <a:r>
              <a:rPr lang="x-none" smtClean="0"/>
              <a:t>ontinentalna država i nalazi se u jugoistočnoj Evropi (na Balkanskom poluostrvu), a drugim manjim delom u srednoj Evropi  (Panonska nizija).</a:t>
            </a:r>
            <a:endParaRPr lang="en-US" dirty="0" smtClean="0"/>
          </a:p>
          <a:p>
            <a:r>
              <a:rPr lang="x-none" smtClean="0"/>
              <a:t>Povoljni prirodni uslovi nisu u potpunosti iskorišćeni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b="1" dirty="0" err="1" smtClean="0"/>
              <a:t>Istorijsko</a:t>
            </a:r>
            <a:r>
              <a:rPr lang="en-US" b="1" dirty="0" smtClean="0"/>
              <a:t> </a:t>
            </a:r>
            <a:r>
              <a:rPr lang="en-US" b="1" dirty="0" err="1" smtClean="0"/>
              <a:t>nasleđe</a:t>
            </a:r>
            <a:r>
              <a:rPr lang="en-US" b="1" dirty="0" smtClean="0"/>
              <a:t> </a:t>
            </a:r>
            <a:r>
              <a:rPr lang="en-US" b="1" dirty="0" err="1" smtClean="0"/>
              <a:t>Srbije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x-none" smtClean="0"/>
              <a:t>Istorijska prošlost Srbije uticala je na ekonomski rast i razvoj naše zemlje, kao i na mentalitet, standard i kulturu našeg naroda.</a:t>
            </a:r>
          </a:p>
          <a:p>
            <a:r>
              <a:rPr lang="x-none" smtClean="0"/>
              <a:t>Ovde se prvenstveno misli na burna istorijska dešavanje, kao što su: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x-none" smtClean="0"/>
              <a:t>- Ratna dešavanja na našem prostoru (I i II svetski rat, građanski rat u SFRJ i na Kosovu).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x-none" smtClean="0"/>
              <a:t>- Period 90-tih (raspad</a:t>
            </a:r>
            <a:r>
              <a:rPr lang="en-US" dirty="0" smtClean="0"/>
              <a:t> </a:t>
            </a:r>
            <a:r>
              <a:rPr lang="x-none" smtClean="0"/>
              <a:t>SFRJ, sankcije, bombardovanje zemlje...)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1143000"/>
          </a:xfrm>
        </p:spPr>
        <p:txBody>
          <a:bodyPr/>
          <a:lstStyle/>
          <a:p>
            <a:r>
              <a:rPr lang="en-US" b="1" dirty="0" err="1" smtClean="0"/>
              <a:t>Nove</a:t>
            </a:r>
            <a:r>
              <a:rPr lang="en-US" b="1" dirty="0" smtClean="0"/>
              <a:t> </a:t>
            </a:r>
            <a:r>
              <a:rPr lang="en-US" b="1" dirty="0" err="1" smtClean="0"/>
              <a:t>društvene</a:t>
            </a:r>
            <a:r>
              <a:rPr lang="en-US" b="1" dirty="0" smtClean="0"/>
              <a:t> </a:t>
            </a:r>
            <a:r>
              <a:rPr lang="en-US" b="1" dirty="0" err="1" smtClean="0"/>
              <a:t>pretpostavke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x-none" smtClean="0"/>
              <a:t>Proces tranzicije i napuštanje socijalističkog privrednog sistema</a:t>
            </a:r>
          </a:p>
          <a:p>
            <a:r>
              <a:rPr lang="en-US" dirty="0" smtClean="0"/>
              <a:t>U</a:t>
            </a:r>
            <a:r>
              <a:rPr lang="x-none" smtClean="0"/>
              <a:t>vođenje demokratskog društva zasnovanog na: tržištu, konkurenciji, privatnoj svojini, političkim slobodama, ustavno uređenom društvu, saradnji da svetom i sl.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685800"/>
          </a:xfrm>
        </p:spPr>
        <p:txBody>
          <a:bodyPr/>
          <a:lstStyle/>
          <a:p>
            <a:r>
              <a:rPr lang="en-US" b="1" dirty="0" err="1" smtClean="0"/>
              <a:t>Ljudski</a:t>
            </a:r>
            <a:r>
              <a:rPr lang="en-US" b="1" dirty="0" smtClean="0"/>
              <a:t> </a:t>
            </a:r>
            <a:r>
              <a:rPr lang="en-US" b="1" dirty="0" err="1" smtClean="0"/>
              <a:t>resursi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7467600" cy="4873752"/>
          </a:xfrm>
        </p:spPr>
        <p:txBody>
          <a:bodyPr/>
          <a:lstStyle/>
          <a:p>
            <a:r>
              <a:rPr lang="x-none" smtClean="0"/>
              <a:t>Ljudski potencijal ima važnu ulogu u privrednom razvoju zemlje.</a:t>
            </a:r>
          </a:p>
          <a:p>
            <a:r>
              <a:rPr lang="x-none" smtClean="0"/>
              <a:t>Razvojna prilika za Srbiju: </a:t>
            </a:r>
          </a:p>
          <a:p>
            <a:pPr>
              <a:buNone/>
            </a:pPr>
            <a:r>
              <a:rPr lang="en-US" dirty="0" smtClean="0"/>
              <a:t>     - </a:t>
            </a:r>
            <a:r>
              <a:rPr lang="x-none" smtClean="0"/>
              <a:t>sprečiti odlazak mladog obrazovanog kadra u inostranstvo i povratak onih koji su već otišli,</a:t>
            </a:r>
          </a:p>
          <a:p>
            <a:pPr>
              <a:buNone/>
            </a:pPr>
            <a:r>
              <a:rPr lang="en-US" dirty="0" smtClean="0"/>
              <a:t>     -</a:t>
            </a:r>
            <a:r>
              <a:rPr lang="x-none" smtClean="0"/>
              <a:t>povećanje obrazovanosti radno sposobnih ljudi,</a:t>
            </a:r>
          </a:p>
          <a:p>
            <a:pPr>
              <a:buNone/>
            </a:pPr>
            <a:r>
              <a:rPr lang="en-US" dirty="0" smtClean="0"/>
              <a:t>     -</a:t>
            </a:r>
            <a:r>
              <a:rPr lang="x-none" smtClean="0"/>
              <a:t>reforma obrazovnog sistema.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преузимањ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69142" y="3810000"/>
            <a:ext cx="6784258" cy="3048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3657600" cy="5635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Privredna</a:t>
            </a:r>
            <a:r>
              <a:rPr lang="en-US" b="1" dirty="0" smtClean="0"/>
              <a:t> </a:t>
            </a:r>
            <a:r>
              <a:rPr lang="en-US" b="1" dirty="0" err="1" smtClean="0"/>
              <a:t>infrastruktura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x-none" smtClean="0"/>
              <a:t>Srbija ima prilično razvijenu:</a:t>
            </a:r>
          </a:p>
          <a:p>
            <a:pPr marL="624078" indent="-514350">
              <a:buNone/>
            </a:pPr>
            <a:r>
              <a:rPr lang="en-US" dirty="0" smtClean="0"/>
              <a:t>    -</a:t>
            </a:r>
            <a:r>
              <a:rPr lang="x-none" smtClean="0"/>
              <a:t>Saobraćajnu infrastrukturu: (drumski, železnički, </a:t>
            </a:r>
            <a:r>
              <a:rPr lang="en-US" dirty="0" smtClean="0"/>
              <a:t> </a:t>
            </a:r>
            <a:r>
              <a:rPr lang="x-none" smtClean="0"/>
              <a:t>vazdušni, vod</a:t>
            </a:r>
            <a:r>
              <a:rPr lang="en-US" dirty="0" smtClean="0"/>
              <a:t>e</a:t>
            </a:r>
            <a:r>
              <a:rPr lang="x-none" smtClean="0"/>
              <a:t>ni saobraćaj), </a:t>
            </a:r>
          </a:p>
          <a:p>
            <a:pPr marL="624078" indent="-514350">
              <a:buNone/>
            </a:pPr>
            <a:r>
              <a:rPr lang="en-US" dirty="0" smtClean="0"/>
              <a:t>    -</a:t>
            </a:r>
            <a:r>
              <a:rPr lang="x-none" smtClean="0"/>
              <a:t>Telekomunikacionu infrastrukturu,</a:t>
            </a:r>
          </a:p>
          <a:p>
            <a:pPr marL="624078" indent="-514350">
              <a:buNone/>
            </a:pPr>
            <a:r>
              <a:rPr lang="en-US" dirty="0" smtClean="0"/>
              <a:t>    -</a:t>
            </a:r>
            <a:r>
              <a:rPr lang="x-none" smtClean="0"/>
              <a:t>Naftovodnu i gasovodnu infrastrukturu.</a:t>
            </a:r>
          </a:p>
          <a:p>
            <a:endParaRPr lang="en-US" dirty="0"/>
          </a:p>
        </p:txBody>
      </p:sp>
      <p:pic>
        <p:nvPicPr>
          <p:cNvPr id="4" name="Content Placeholder 3" descr="mapa_koridor10_sr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0"/>
            <a:ext cx="4419600" cy="685800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b="1" dirty="0" err="1" smtClean="0"/>
              <a:t>Proizvodni</a:t>
            </a:r>
            <a:r>
              <a:rPr lang="en-US" b="1" dirty="0" smtClean="0"/>
              <a:t> </a:t>
            </a:r>
            <a:r>
              <a:rPr lang="en-US" b="1" dirty="0" err="1" smtClean="0"/>
              <a:t>potencijal</a:t>
            </a:r>
            <a:r>
              <a:rPr lang="en-US" b="1" dirty="0" smtClean="0"/>
              <a:t> </a:t>
            </a:r>
            <a:r>
              <a:rPr lang="en-US" b="1" dirty="0" err="1" smtClean="0"/>
              <a:t>Srbije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x-none" smtClean="0"/>
              <a:t>Srbija raspolaže značajnim proizvodnim kapacitetima potrebnim za obavljanje vodećih privrednih grana:</a:t>
            </a:r>
          </a:p>
          <a:p>
            <a:pPr>
              <a:buNone/>
            </a:pPr>
            <a:r>
              <a:rPr lang="en-US" dirty="0" smtClean="0"/>
              <a:t>      -</a:t>
            </a:r>
            <a:r>
              <a:rPr lang="x-none" smtClean="0"/>
              <a:t>poljoprivredna proizvodnje, </a:t>
            </a:r>
          </a:p>
          <a:p>
            <a:pPr>
              <a:buNone/>
            </a:pPr>
            <a:r>
              <a:rPr lang="en-US" dirty="0" smtClean="0"/>
              <a:t>      -</a:t>
            </a:r>
            <a:r>
              <a:rPr lang="x-none" smtClean="0"/>
              <a:t>prehrambena industrija, kao i ostala industrijuska proizvodnja (mašinska, elektronska, hemijska, farmaceutska, tekstilna)</a:t>
            </a:r>
          </a:p>
          <a:p>
            <a:pPr>
              <a:buNone/>
            </a:pPr>
            <a:r>
              <a:rPr lang="en-US" dirty="0" smtClean="0"/>
              <a:t>      -</a:t>
            </a:r>
            <a:r>
              <a:rPr lang="x-none" smtClean="0"/>
              <a:t>trgovine, turizam i saobraćaj.</a:t>
            </a:r>
          </a:p>
          <a:p>
            <a:r>
              <a:rPr lang="x-none" smtClean="0"/>
              <a:t>Zbog manjih ulaganja i nedovoljne modernizacije postojeći proizvodni kapaciteti su dosta zastareli, što negativno utiče na razvojne mogućnosti  naše privrede i  njenu konkurentnost u svet 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</TotalTime>
  <Words>675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Privredni resursi i uslovi, energetski izvori i materijalna bogatstva</vt:lpstr>
      <vt:lpstr>Uvod u privredne resurse i uslove</vt:lpstr>
      <vt:lpstr>Privredni resursi i uslovi</vt:lpstr>
      <vt:lpstr>Geografski položaj Srbije</vt:lpstr>
      <vt:lpstr>Istorijsko nasleđe Srbije</vt:lpstr>
      <vt:lpstr>Nove društvene pretpostavke</vt:lpstr>
      <vt:lpstr>Ljudski resursi</vt:lpstr>
      <vt:lpstr>Privredna infrastruktura</vt:lpstr>
      <vt:lpstr>Proizvodni potencijal Srbije</vt:lpstr>
      <vt:lpstr>Prirodni izvori Srbije</vt:lpstr>
      <vt:lpstr>Energetski izvori i mineralna bogatstva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Privredni resursi i uslovi, energetski izvori i materijalna bogatstva</dc:title>
  <dc:creator>Dragan</dc:creator>
  <cp:lastModifiedBy>Miloš Ivaniš</cp:lastModifiedBy>
  <cp:revision>12</cp:revision>
  <dcterms:created xsi:type="dcterms:W3CDTF">2006-08-16T00:00:00Z</dcterms:created>
  <dcterms:modified xsi:type="dcterms:W3CDTF">2015-03-18T13:38:58Z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