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4" r:id="rId6"/>
    <p:sldId id="265" r:id="rId7"/>
    <p:sldId id="263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17" autoAdjust="0"/>
  </p:normalViewPr>
  <p:slideViewPr>
    <p:cSldViewPr>
      <p:cViewPr varScale="1">
        <p:scale>
          <a:sx n="85" d="100"/>
          <a:sy n="85" d="100"/>
        </p:scale>
        <p:origin x="-78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CED2FA-6261-4F91-85F0-73750C04A6E7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F4D3AA-AFCA-4EEE-B1F3-30AFA196C1B2}">
      <dgm:prSet phldrT="[Text]"/>
      <dgm:spPr/>
      <dgm:t>
        <a:bodyPr/>
        <a:lstStyle/>
        <a:p>
          <a:r>
            <a:rPr lang="sr-Latn-RS" b="1" dirty="0" smtClean="0"/>
            <a:t>1. </a:t>
          </a:r>
          <a:r>
            <a:rPr lang="sr-Latn-RS" b="1" dirty="0" smtClean="0"/>
            <a:t>Zadaci planiranja</a:t>
          </a:r>
          <a:endParaRPr lang="en-US" b="1" dirty="0"/>
        </a:p>
      </dgm:t>
    </dgm:pt>
    <dgm:pt modelId="{AB08E253-64AE-437F-8351-A890DD113F3F}" type="parTrans" cxnId="{5CE05FD7-E9BF-43C0-988C-86647EC5C08C}">
      <dgm:prSet/>
      <dgm:spPr/>
      <dgm:t>
        <a:bodyPr/>
        <a:lstStyle/>
        <a:p>
          <a:endParaRPr lang="en-US"/>
        </a:p>
      </dgm:t>
    </dgm:pt>
    <dgm:pt modelId="{262FF493-96E0-41DD-BB53-7B5D83D006FF}" type="sibTrans" cxnId="{5CE05FD7-E9BF-43C0-988C-86647EC5C08C}">
      <dgm:prSet/>
      <dgm:spPr/>
      <dgm:t>
        <a:bodyPr/>
        <a:lstStyle/>
        <a:p>
          <a:endParaRPr lang="en-US"/>
        </a:p>
      </dgm:t>
    </dgm:pt>
    <dgm:pt modelId="{65B0F917-A608-4FE3-9ABF-49D4534FA74C}">
      <dgm:prSet phldrT="[Text]"/>
      <dgm:spPr/>
      <dgm:t>
        <a:bodyPr/>
        <a:lstStyle/>
        <a:p>
          <a:r>
            <a:rPr lang="sr-Latn-RS" b="1" dirty="0" smtClean="0"/>
            <a:t>2. </a:t>
          </a:r>
          <a:r>
            <a:rPr lang="sr-Latn-RS" b="1" dirty="0" smtClean="0"/>
            <a:t>Proces planiranja</a:t>
          </a:r>
          <a:endParaRPr lang="en-US" b="1" dirty="0"/>
        </a:p>
      </dgm:t>
    </dgm:pt>
    <dgm:pt modelId="{C8B0746A-ACA3-4866-8C7A-E8CC555B1CAB}" type="parTrans" cxnId="{59BD5A85-38E5-4477-BBFE-C10025F8FA52}">
      <dgm:prSet/>
      <dgm:spPr/>
      <dgm:t>
        <a:bodyPr/>
        <a:lstStyle/>
        <a:p>
          <a:endParaRPr lang="en-US"/>
        </a:p>
      </dgm:t>
    </dgm:pt>
    <dgm:pt modelId="{2CB31C76-A7E9-43DA-AEBD-2BC0F4A1EB65}" type="sibTrans" cxnId="{59BD5A85-38E5-4477-BBFE-C10025F8FA52}">
      <dgm:prSet/>
      <dgm:spPr/>
      <dgm:t>
        <a:bodyPr/>
        <a:lstStyle/>
        <a:p>
          <a:endParaRPr lang="en-US"/>
        </a:p>
      </dgm:t>
    </dgm:pt>
    <dgm:pt modelId="{EF925FD4-81EF-43F0-8969-B729513C2494}">
      <dgm:prSet phldrT="[Text]"/>
      <dgm:spPr/>
      <dgm:t>
        <a:bodyPr/>
        <a:lstStyle/>
        <a:p>
          <a:r>
            <a:rPr lang="sr-Latn-RS" b="1" dirty="0" smtClean="0"/>
            <a:t>3. </a:t>
          </a:r>
          <a:r>
            <a:rPr lang="sr-Latn-RS" b="1" dirty="0" smtClean="0"/>
            <a:t>Predviđanje kao osnova planiranja</a:t>
          </a:r>
          <a:endParaRPr lang="en-US" b="1" dirty="0"/>
        </a:p>
      </dgm:t>
    </dgm:pt>
    <dgm:pt modelId="{EA1A5F22-F19F-433A-81E8-CD4279D259B7}" type="parTrans" cxnId="{6BA8AAC8-FF47-485D-8841-F34EF7B898B9}">
      <dgm:prSet/>
      <dgm:spPr/>
      <dgm:t>
        <a:bodyPr/>
        <a:lstStyle/>
        <a:p>
          <a:endParaRPr lang="en-US"/>
        </a:p>
      </dgm:t>
    </dgm:pt>
    <dgm:pt modelId="{78C1C1E5-093F-44F2-A744-057D7A43FB39}" type="sibTrans" cxnId="{6BA8AAC8-FF47-485D-8841-F34EF7B898B9}">
      <dgm:prSet/>
      <dgm:spPr/>
      <dgm:t>
        <a:bodyPr/>
        <a:lstStyle/>
        <a:p>
          <a:endParaRPr lang="en-US"/>
        </a:p>
      </dgm:t>
    </dgm:pt>
    <dgm:pt modelId="{C01B3955-9429-46FB-BD01-0F3D80B16006}" type="pres">
      <dgm:prSet presAssocID="{24CED2FA-6261-4F91-85F0-73750C04A6E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58E653F-CF72-428E-A835-E949436040F4}" type="pres">
      <dgm:prSet presAssocID="{9EF4D3AA-AFCA-4EEE-B1F3-30AFA196C1B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982405-81C2-4BD9-B6CD-7C3E97431946}" type="pres">
      <dgm:prSet presAssocID="{262FF493-96E0-41DD-BB53-7B5D83D006FF}" presName="spacer" presStyleCnt="0"/>
      <dgm:spPr/>
      <dgm:t>
        <a:bodyPr/>
        <a:lstStyle/>
        <a:p>
          <a:endParaRPr lang="en-US"/>
        </a:p>
      </dgm:t>
    </dgm:pt>
    <dgm:pt modelId="{27C18E50-6DAC-414A-A5A6-2320F20695F6}" type="pres">
      <dgm:prSet presAssocID="{65B0F917-A608-4FE3-9ABF-49D4534FA74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B5C0A5-2005-438D-8106-3789534A5C04}" type="pres">
      <dgm:prSet presAssocID="{2CB31C76-A7E9-43DA-AEBD-2BC0F4A1EB65}" presName="spacer" presStyleCnt="0"/>
      <dgm:spPr/>
      <dgm:t>
        <a:bodyPr/>
        <a:lstStyle/>
        <a:p>
          <a:endParaRPr lang="en-US"/>
        </a:p>
      </dgm:t>
    </dgm:pt>
    <dgm:pt modelId="{200510EC-8A11-4858-BFD6-AFA86EDED47A}" type="pres">
      <dgm:prSet presAssocID="{EF925FD4-81EF-43F0-8969-B729513C249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3C3073-342E-4ABF-8F79-DB59C4700433}" type="presOf" srcId="{9EF4D3AA-AFCA-4EEE-B1F3-30AFA196C1B2}" destId="{F58E653F-CF72-428E-A835-E949436040F4}" srcOrd="0" destOrd="0" presId="urn:microsoft.com/office/officeart/2005/8/layout/vList2"/>
    <dgm:cxn modelId="{0CC0718E-C742-4227-A8AB-6CDED363DF16}" type="presOf" srcId="{24CED2FA-6261-4F91-85F0-73750C04A6E7}" destId="{C01B3955-9429-46FB-BD01-0F3D80B16006}" srcOrd="0" destOrd="0" presId="urn:microsoft.com/office/officeart/2005/8/layout/vList2"/>
    <dgm:cxn modelId="{6BA8AAC8-FF47-485D-8841-F34EF7B898B9}" srcId="{24CED2FA-6261-4F91-85F0-73750C04A6E7}" destId="{EF925FD4-81EF-43F0-8969-B729513C2494}" srcOrd="2" destOrd="0" parTransId="{EA1A5F22-F19F-433A-81E8-CD4279D259B7}" sibTransId="{78C1C1E5-093F-44F2-A744-057D7A43FB39}"/>
    <dgm:cxn modelId="{49ABB168-18AE-4A68-8F01-7FC0C6DD6F39}" type="presOf" srcId="{EF925FD4-81EF-43F0-8969-B729513C2494}" destId="{200510EC-8A11-4858-BFD6-AFA86EDED47A}" srcOrd="0" destOrd="0" presId="urn:microsoft.com/office/officeart/2005/8/layout/vList2"/>
    <dgm:cxn modelId="{5CE05FD7-E9BF-43C0-988C-86647EC5C08C}" srcId="{24CED2FA-6261-4F91-85F0-73750C04A6E7}" destId="{9EF4D3AA-AFCA-4EEE-B1F3-30AFA196C1B2}" srcOrd="0" destOrd="0" parTransId="{AB08E253-64AE-437F-8351-A890DD113F3F}" sibTransId="{262FF493-96E0-41DD-BB53-7B5D83D006FF}"/>
    <dgm:cxn modelId="{59BD5A85-38E5-4477-BBFE-C10025F8FA52}" srcId="{24CED2FA-6261-4F91-85F0-73750C04A6E7}" destId="{65B0F917-A608-4FE3-9ABF-49D4534FA74C}" srcOrd="1" destOrd="0" parTransId="{C8B0746A-ACA3-4866-8C7A-E8CC555B1CAB}" sibTransId="{2CB31C76-A7E9-43DA-AEBD-2BC0F4A1EB65}"/>
    <dgm:cxn modelId="{74933045-65BF-4635-BEFA-BB941DFB471D}" type="presOf" srcId="{65B0F917-A608-4FE3-9ABF-49D4534FA74C}" destId="{27C18E50-6DAC-414A-A5A6-2320F20695F6}" srcOrd="0" destOrd="0" presId="urn:microsoft.com/office/officeart/2005/8/layout/vList2"/>
    <dgm:cxn modelId="{95650436-3889-48EA-9721-14C38C4BAC66}" type="presParOf" srcId="{C01B3955-9429-46FB-BD01-0F3D80B16006}" destId="{F58E653F-CF72-428E-A835-E949436040F4}" srcOrd="0" destOrd="0" presId="urn:microsoft.com/office/officeart/2005/8/layout/vList2"/>
    <dgm:cxn modelId="{432D7542-3285-42E7-8927-3B2E2380C491}" type="presParOf" srcId="{C01B3955-9429-46FB-BD01-0F3D80B16006}" destId="{3E982405-81C2-4BD9-B6CD-7C3E97431946}" srcOrd="1" destOrd="0" presId="urn:microsoft.com/office/officeart/2005/8/layout/vList2"/>
    <dgm:cxn modelId="{68F81B8F-CB15-48F8-86B4-49B01D0A79A7}" type="presParOf" srcId="{C01B3955-9429-46FB-BD01-0F3D80B16006}" destId="{27C18E50-6DAC-414A-A5A6-2320F20695F6}" srcOrd="2" destOrd="0" presId="urn:microsoft.com/office/officeart/2005/8/layout/vList2"/>
    <dgm:cxn modelId="{4F7504EE-4DD9-4983-8761-EA610117391A}" type="presParOf" srcId="{C01B3955-9429-46FB-BD01-0F3D80B16006}" destId="{66B5C0A5-2005-438D-8106-3789534A5C04}" srcOrd="3" destOrd="0" presId="urn:microsoft.com/office/officeart/2005/8/layout/vList2"/>
    <dgm:cxn modelId="{73E0F2EB-40AF-468F-9FE4-4ECD8B81EA07}" type="presParOf" srcId="{C01B3955-9429-46FB-BD01-0F3D80B16006}" destId="{200510EC-8A11-4858-BFD6-AFA86EDED47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06E6B1-4CBF-4FE9-98A8-7985BB7CB8D9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2F5668C-681A-4B72-B1C3-BAA33B870C54}">
      <dgm:prSet phldrT="[Text]"/>
      <dgm:spPr/>
      <dgm:t>
        <a:bodyPr/>
        <a:lstStyle/>
        <a:p>
          <a:r>
            <a:rPr lang="sr-Latn-RS" dirty="0" smtClean="0"/>
            <a:t>1. Odlučivanje o ciljevima tekućeg poslovanja</a:t>
          </a:r>
          <a:endParaRPr lang="en-US" dirty="0"/>
        </a:p>
      </dgm:t>
    </dgm:pt>
    <dgm:pt modelId="{E3D081F2-1F82-43C9-BBD6-1B06AF3015A8}" type="parTrans" cxnId="{BDBFE0E0-1C44-4864-AF18-41355F8E64A0}">
      <dgm:prSet/>
      <dgm:spPr/>
      <dgm:t>
        <a:bodyPr/>
        <a:lstStyle/>
        <a:p>
          <a:endParaRPr lang="en-US"/>
        </a:p>
      </dgm:t>
    </dgm:pt>
    <dgm:pt modelId="{1AD5B691-6F92-4F38-9AAF-7BC824491465}" type="sibTrans" cxnId="{BDBFE0E0-1C44-4864-AF18-41355F8E64A0}">
      <dgm:prSet/>
      <dgm:spPr/>
      <dgm:t>
        <a:bodyPr/>
        <a:lstStyle/>
        <a:p>
          <a:endParaRPr lang="en-US"/>
        </a:p>
      </dgm:t>
    </dgm:pt>
    <dgm:pt modelId="{51F9DDEE-0B49-4B14-BAD4-C8D54201BD12}">
      <dgm:prSet phldrT="[Text]"/>
      <dgm:spPr/>
      <dgm:t>
        <a:bodyPr/>
        <a:lstStyle/>
        <a:p>
          <a:r>
            <a:rPr lang="sr-Latn-RS" dirty="0" smtClean="0"/>
            <a:t>2. Utvrđivanje poslovne politike preduzeća</a:t>
          </a:r>
          <a:endParaRPr lang="en-US" dirty="0"/>
        </a:p>
      </dgm:t>
    </dgm:pt>
    <dgm:pt modelId="{8B6E2661-8F21-4A5A-8336-FE08E0C11D60}" type="parTrans" cxnId="{F88F8E2E-51D4-4E83-AAD7-66049B15740A}">
      <dgm:prSet/>
      <dgm:spPr/>
      <dgm:t>
        <a:bodyPr/>
        <a:lstStyle/>
        <a:p>
          <a:endParaRPr lang="en-US"/>
        </a:p>
      </dgm:t>
    </dgm:pt>
    <dgm:pt modelId="{A4332F38-2222-4A6D-AE5D-E77AF4CF54C8}" type="sibTrans" cxnId="{F88F8E2E-51D4-4E83-AAD7-66049B15740A}">
      <dgm:prSet/>
      <dgm:spPr/>
      <dgm:t>
        <a:bodyPr/>
        <a:lstStyle/>
        <a:p>
          <a:endParaRPr lang="en-US"/>
        </a:p>
      </dgm:t>
    </dgm:pt>
    <dgm:pt modelId="{096EBD3B-C68C-49B1-BDB5-A384F6080F01}">
      <dgm:prSet phldrT="[Text]"/>
      <dgm:spPr/>
      <dgm:t>
        <a:bodyPr/>
        <a:lstStyle/>
        <a:p>
          <a:r>
            <a:rPr lang="sr-Latn-RS" dirty="0" smtClean="0"/>
            <a:t>3. Izbor dugoročnih razvojnih programa</a:t>
          </a:r>
          <a:endParaRPr lang="en-US" dirty="0"/>
        </a:p>
      </dgm:t>
    </dgm:pt>
    <dgm:pt modelId="{DF476974-1E51-416F-BADA-9C48D8A9FFB1}" type="parTrans" cxnId="{73B6FDEA-0E23-4F5F-9C39-AE4DA968C87D}">
      <dgm:prSet/>
      <dgm:spPr/>
      <dgm:t>
        <a:bodyPr/>
        <a:lstStyle/>
        <a:p>
          <a:endParaRPr lang="en-US"/>
        </a:p>
      </dgm:t>
    </dgm:pt>
    <dgm:pt modelId="{3D168C5D-FF03-4023-8BF2-26C7BD77079F}" type="sibTrans" cxnId="{73B6FDEA-0E23-4F5F-9C39-AE4DA968C87D}">
      <dgm:prSet/>
      <dgm:spPr/>
      <dgm:t>
        <a:bodyPr/>
        <a:lstStyle/>
        <a:p>
          <a:endParaRPr lang="en-US"/>
        </a:p>
      </dgm:t>
    </dgm:pt>
    <dgm:pt modelId="{43FFA8E9-85E7-4B9E-8CAC-8CE631F8438D}">
      <dgm:prSet phldrT="[Text]"/>
      <dgm:spPr/>
      <dgm:t>
        <a:bodyPr/>
        <a:lstStyle/>
        <a:p>
          <a:r>
            <a:rPr lang="sr-Latn-RS" dirty="0" smtClean="0"/>
            <a:t>4. Izrada planova</a:t>
          </a:r>
          <a:endParaRPr lang="en-US" dirty="0"/>
        </a:p>
      </dgm:t>
    </dgm:pt>
    <dgm:pt modelId="{2E8D0203-F058-4029-B830-62B585686738}" type="parTrans" cxnId="{BF245FDF-6CAB-4DCE-B8AF-79E2A78555E6}">
      <dgm:prSet/>
      <dgm:spPr/>
      <dgm:t>
        <a:bodyPr/>
        <a:lstStyle/>
        <a:p>
          <a:endParaRPr lang="en-US"/>
        </a:p>
      </dgm:t>
    </dgm:pt>
    <dgm:pt modelId="{726D277F-F503-4E07-B5B1-E18A57890837}" type="sibTrans" cxnId="{BF245FDF-6CAB-4DCE-B8AF-79E2A78555E6}">
      <dgm:prSet/>
      <dgm:spPr/>
      <dgm:t>
        <a:bodyPr/>
        <a:lstStyle/>
        <a:p>
          <a:endParaRPr lang="en-US"/>
        </a:p>
      </dgm:t>
    </dgm:pt>
    <dgm:pt modelId="{542AE434-E849-4B0F-AB9B-65BB273B7256}" type="pres">
      <dgm:prSet presAssocID="{8606E6B1-4CBF-4FE9-98A8-7985BB7CB8D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6D5AA2-3150-41D2-AADA-7DDAEC040084}" type="pres">
      <dgm:prSet presAssocID="{C2F5668C-681A-4B72-B1C3-BAA33B870C5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F61BA7-3C52-481D-84DE-790326AFB531}" type="pres">
      <dgm:prSet presAssocID="{1AD5B691-6F92-4F38-9AAF-7BC824491465}" presName="spacer" presStyleCnt="0"/>
      <dgm:spPr/>
    </dgm:pt>
    <dgm:pt modelId="{7BDF36A4-6E2B-4839-A6E0-C1E62A720139}" type="pres">
      <dgm:prSet presAssocID="{51F9DDEE-0B49-4B14-BAD4-C8D54201BD12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DB2687-DEF8-4026-983E-B54D4D573C7F}" type="pres">
      <dgm:prSet presAssocID="{A4332F38-2222-4A6D-AE5D-E77AF4CF54C8}" presName="spacer" presStyleCnt="0"/>
      <dgm:spPr/>
    </dgm:pt>
    <dgm:pt modelId="{D9700A46-D537-44B9-B410-DE9916A5D42C}" type="pres">
      <dgm:prSet presAssocID="{096EBD3B-C68C-49B1-BDB5-A384F6080F0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F08F0A-2212-4CA9-8995-AC81C1F19C57}" type="pres">
      <dgm:prSet presAssocID="{3D168C5D-FF03-4023-8BF2-26C7BD77079F}" presName="spacer" presStyleCnt="0"/>
      <dgm:spPr/>
    </dgm:pt>
    <dgm:pt modelId="{29769EEE-916E-48BF-AB03-A4E80A54F8A1}" type="pres">
      <dgm:prSet presAssocID="{43FFA8E9-85E7-4B9E-8CAC-8CE631F8438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8402E7-0285-4D38-A31C-499684601687}" type="presOf" srcId="{43FFA8E9-85E7-4B9E-8CAC-8CE631F8438D}" destId="{29769EEE-916E-48BF-AB03-A4E80A54F8A1}" srcOrd="0" destOrd="0" presId="urn:microsoft.com/office/officeart/2005/8/layout/vList2"/>
    <dgm:cxn modelId="{47EAB863-5DC4-4044-B8CE-65752D4C3B98}" type="presOf" srcId="{51F9DDEE-0B49-4B14-BAD4-C8D54201BD12}" destId="{7BDF36A4-6E2B-4839-A6E0-C1E62A720139}" srcOrd="0" destOrd="0" presId="urn:microsoft.com/office/officeart/2005/8/layout/vList2"/>
    <dgm:cxn modelId="{BF245FDF-6CAB-4DCE-B8AF-79E2A78555E6}" srcId="{8606E6B1-4CBF-4FE9-98A8-7985BB7CB8D9}" destId="{43FFA8E9-85E7-4B9E-8CAC-8CE631F8438D}" srcOrd="3" destOrd="0" parTransId="{2E8D0203-F058-4029-B830-62B585686738}" sibTransId="{726D277F-F503-4E07-B5B1-E18A57890837}"/>
    <dgm:cxn modelId="{73B6FDEA-0E23-4F5F-9C39-AE4DA968C87D}" srcId="{8606E6B1-4CBF-4FE9-98A8-7985BB7CB8D9}" destId="{096EBD3B-C68C-49B1-BDB5-A384F6080F01}" srcOrd="2" destOrd="0" parTransId="{DF476974-1E51-416F-BADA-9C48D8A9FFB1}" sibTransId="{3D168C5D-FF03-4023-8BF2-26C7BD77079F}"/>
    <dgm:cxn modelId="{BDBFE0E0-1C44-4864-AF18-41355F8E64A0}" srcId="{8606E6B1-4CBF-4FE9-98A8-7985BB7CB8D9}" destId="{C2F5668C-681A-4B72-B1C3-BAA33B870C54}" srcOrd="0" destOrd="0" parTransId="{E3D081F2-1F82-43C9-BBD6-1B06AF3015A8}" sibTransId="{1AD5B691-6F92-4F38-9AAF-7BC824491465}"/>
    <dgm:cxn modelId="{F88F8E2E-51D4-4E83-AAD7-66049B15740A}" srcId="{8606E6B1-4CBF-4FE9-98A8-7985BB7CB8D9}" destId="{51F9DDEE-0B49-4B14-BAD4-C8D54201BD12}" srcOrd="1" destOrd="0" parTransId="{8B6E2661-8F21-4A5A-8336-FE08E0C11D60}" sibTransId="{A4332F38-2222-4A6D-AE5D-E77AF4CF54C8}"/>
    <dgm:cxn modelId="{8464F131-0849-4FA8-839B-44D9B11E77D6}" type="presOf" srcId="{8606E6B1-4CBF-4FE9-98A8-7985BB7CB8D9}" destId="{542AE434-E849-4B0F-AB9B-65BB273B7256}" srcOrd="0" destOrd="0" presId="urn:microsoft.com/office/officeart/2005/8/layout/vList2"/>
    <dgm:cxn modelId="{62C3BC43-BDEE-41FA-A549-43D4C3F677CA}" type="presOf" srcId="{C2F5668C-681A-4B72-B1C3-BAA33B870C54}" destId="{DC6D5AA2-3150-41D2-AADA-7DDAEC040084}" srcOrd="0" destOrd="0" presId="urn:microsoft.com/office/officeart/2005/8/layout/vList2"/>
    <dgm:cxn modelId="{F663AF53-B771-4655-B54F-5A3B21646104}" type="presOf" srcId="{096EBD3B-C68C-49B1-BDB5-A384F6080F01}" destId="{D9700A46-D537-44B9-B410-DE9916A5D42C}" srcOrd="0" destOrd="0" presId="urn:microsoft.com/office/officeart/2005/8/layout/vList2"/>
    <dgm:cxn modelId="{D8ECB758-0604-4563-9263-660235900FD2}" type="presParOf" srcId="{542AE434-E849-4B0F-AB9B-65BB273B7256}" destId="{DC6D5AA2-3150-41D2-AADA-7DDAEC040084}" srcOrd="0" destOrd="0" presId="urn:microsoft.com/office/officeart/2005/8/layout/vList2"/>
    <dgm:cxn modelId="{2F712DD6-27CA-484B-BBED-FA1D5D6E497D}" type="presParOf" srcId="{542AE434-E849-4B0F-AB9B-65BB273B7256}" destId="{EFF61BA7-3C52-481D-84DE-790326AFB531}" srcOrd="1" destOrd="0" presId="urn:microsoft.com/office/officeart/2005/8/layout/vList2"/>
    <dgm:cxn modelId="{81154424-AE2F-446E-9B07-AD785850BFAB}" type="presParOf" srcId="{542AE434-E849-4B0F-AB9B-65BB273B7256}" destId="{7BDF36A4-6E2B-4839-A6E0-C1E62A720139}" srcOrd="2" destOrd="0" presId="urn:microsoft.com/office/officeart/2005/8/layout/vList2"/>
    <dgm:cxn modelId="{9862A512-4245-4958-87F8-7D12278DFB78}" type="presParOf" srcId="{542AE434-E849-4B0F-AB9B-65BB273B7256}" destId="{7DDB2687-DEF8-4026-983E-B54D4D573C7F}" srcOrd="3" destOrd="0" presId="urn:microsoft.com/office/officeart/2005/8/layout/vList2"/>
    <dgm:cxn modelId="{6D51CD21-BF71-4321-B86E-B58C3C460323}" type="presParOf" srcId="{542AE434-E849-4B0F-AB9B-65BB273B7256}" destId="{D9700A46-D537-44B9-B410-DE9916A5D42C}" srcOrd="4" destOrd="0" presId="urn:microsoft.com/office/officeart/2005/8/layout/vList2"/>
    <dgm:cxn modelId="{7016D060-70ED-4604-BF53-4AB7D7068B9D}" type="presParOf" srcId="{542AE434-E849-4B0F-AB9B-65BB273B7256}" destId="{91F08F0A-2212-4CA9-8995-AC81C1F19C57}" srcOrd="5" destOrd="0" presId="urn:microsoft.com/office/officeart/2005/8/layout/vList2"/>
    <dgm:cxn modelId="{87C5AC67-2A06-4B70-A307-0F84E897BE38}" type="presParOf" srcId="{542AE434-E849-4B0F-AB9B-65BB273B7256}" destId="{29769EEE-916E-48BF-AB03-A4E80A54F8A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D82D38A-1FA8-4A25-8904-80AE9B5A67C8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2E36E5C-7A31-4523-AB9A-77587B24375B}">
      <dgm:prSet phldrT="[Text]"/>
      <dgm:spPr/>
      <dgm:t>
        <a:bodyPr/>
        <a:lstStyle/>
        <a:p>
          <a:r>
            <a:rPr lang="sr-Latn-RS" b="1" dirty="0" smtClean="0"/>
            <a:t>1. Zadaci planiranja</a:t>
          </a:r>
          <a:endParaRPr lang="en-US" b="1" dirty="0"/>
        </a:p>
      </dgm:t>
    </dgm:pt>
    <dgm:pt modelId="{F89298FC-EC77-4C33-84BE-68B39FBD17AD}" type="parTrans" cxnId="{ACC11F27-18AB-412A-A18F-3D283FF3391B}">
      <dgm:prSet/>
      <dgm:spPr/>
      <dgm:t>
        <a:bodyPr/>
        <a:lstStyle/>
        <a:p>
          <a:endParaRPr lang="en-US" b="1"/>
        </a:p>
      </dgm:t>
    </dgm:pt>
    <dgm:pt modelId="{B3DCE5F2-47B1-4491-803C-C7AE97B3DD52}" type="sibTrans" cxnId="{ACC11F27-18AB-412A-A18F-3D283FF3391B}">
      <dgm:prSet/>
      <dgm:spPr/>
      <dgm:t>
        <a:bodyPr/>
        <a:lstStyle/>
        <a:p>
          <a:endParaRPr lang="en-US" b="1"/>
        </a:p>
      </dgm:t>
    </dgm:pt>
    <dgm:pt modelId="{76B7E01D-7F14-4622-8586-9C9624A8278B}">
      <dgm:prSet phldrT="[Text]"/>
      <dgm:spPr/>
      <dgm:t>
        <a:bodyPr/>
        <a:lstStyle/>
        <a:p>
          <a:r>
            <a:rPr lang="sr-Latn-RS" b="1" dirty="0" smtClean="0">
              <a:solidFill>
                <a:schemeClr val="bg1"/>
              </a:solidFill>
            </a:rPr>
            <a:t>utvrđivanje kratkoročnih i dugoročnih ciljeva</a:t>
          </a:r>
          <a:endParaRPr lang="en-US" b="1" dirty="0">
            <a:solidFill>
              <a:schemeClr val="bg1"/>
            </a:solidFill>
          </a:endParaRPr>
        </a:p>
      </dgm:t>
    </dgm:pt>
    <dgm:pt modelId="{A0FC1152-138F-4BA5-92D4-F12636746517}" type="parTrans" cxnId="{ABD9528E-AB3D-47A1-B84F-414F61627A6B}">
      <dgm:prSet/>
      <dgm:spPr/>
      <dgm:t>
        <a:bodyPr/>
        <a:lstStyle/>
        <a:p>
          <a:endParaRPr lang="en-US" b="1"/>
        </a:p>
      </dgm:t>
    </dgm:pt>
    <dgm:pt modelId="{81E480FE-10C6-4E39-B667-E5CCF8370E5A}" type="sibTrans" cxnId="{ABD9528E-AB3D-47A1-B84F-414F61627A6B}">
      <dgm:prSet/>
      <dgm:spPr/>
      <dgm:t>
        <a:bodyPr/>
        <a:lstStyle/>
        <a:p>
          <a:endParaRPr lang="en-US" b="1"/>
        </a:p>
      </dgm:t>
    </dgm:pt>
    <dgm:pt modelId="{8040A2DE-1D74-418E-A2BC-BDA9FF82EA4D}">
      <dgm:prSet phldrT="[Text]"/>
      <dgm:spPr/>
      <dgm:t>
        <a:bodyPr/>
        <a:lstStyle/>
        <a:p>
          <a:r>
            <a:rPr lang="sr-Latn-RS" b="1" dirty="0" smtClean="0"/>
            <a:t>3. </a:t>
          </a:r>
          <a:r>
            <a:rPr lang="sr-Latn-RS" b="1" dirty="0" smtClean="0"/>
            <a:t>Predviđanje kao osnova planiranja</a:t>
          </a:r>
          <a:endParaRPr lang="en-US" b="1" dirty="0"/>
        </a:p>
      </dgm:t>
    </dgm:pt>
    <dgm:pt modelId="{247CC69E-5C41-4CEA-8F61-041B9DD2F099}" type="parTrans" cxnId="{DC2CE40D-84B2-4785-B8C1-B746DC1DD6E4}">
      <dgm:prSet/>
      <dgm:spPr/>
      <dgm:t>
        <a:bodyPr/>
        <a:lstStyle/>
        <a:p>
          <a:endParaRPr lang="en-US" b="1"/>
        </a:p>
      </dgm:t>
    </dgm:pt>
    <dgm:pt modelId="{1C4D88D4-1029-4803-8678-68DE45ABC188}" type="sibTrans" cxnId="{DC2CE40D-84B2-4785-B8C1-B746DC1DD6E4}">
      <dgm:prSet/>
      <dgm:spPr/>
      <dgm:t>
        <a:bodyPr/>
        <a:lstStyle/>
        <a:p>
          <a:endParaRPr lang="en-US" b="1"/>
        </a:p>
      </dgm:t>
    </dgm:pt>
    <dgm:pt modelId="{A6FE7742-3F71-4B19-A89E-54FAD78D5BFE}">
      <dgm:prSet phldrT="[Text]"/>
      <dgm:spPr/>
      <dgm:t>
        <a:bodyPr/>
        <a:lstStyle/>
        <a:p>
          <a:r>
            <a:rPr lang="sr-Latn-RS" b="1" dirty="0" smtClean="0">
              <a:solidFill>
                <a:schemeClr val="bg1"/>
              </a:solidFill>
            </a:rPr>
            <a:t>neophodno predviđati zbog internih i eksternih promena</a:t>
          </a:r>
          <a:endParaRPr lang="en-US" b="1" dirty="0">
            <a:solidFill>
              <a:schemeClr val="bg1"/>
            </a:solidFill>
          </a:endParaRPr>
        </a:p>
      </dgm:t>
    </dgm:pt>
    <dgm:pt modelId="{6EF72A8E-8A84-4981-A950-22071A1F5305}" type="parTrans" cxnId="{8D6AE749-4659-4D2A-9F34-B9BA023CFD14}">
      <dgm:prSet/>
      <dgm:spPr/>
      <dgm:t>
        <a:bodyPr/>
        <a:lstStyle/>
        <a:p>
          <a:endParaRPr lang="en-US" b="1"/>
        </a:p>
      </dgm:t>
    </dgm:pt>
    <dgm:pt modelId="{08C40810-AE6A-4D52-93C1-5F8D5D1669C0}" type="sibTrans" cxnId="{8D6AE749-4659-4D2A-9F34-B9BA023CFD14}">
      <dgm:prSet/>
      <dgm:spPr/>
      <dgm:t>
        <a:bodyPr/>
        <a:lstStyle/>
        <a:p>
          <a:endParaRPr lang="en-US" b="1"/>
        </a:p>
      </dgm:t>
    </dgm:pt>
    <dgm:pt modelId="{AF17D991-E66D-409B-97DE-64E9DA5469B7}">
      <dgm:prSet/>
      <dgm:spPr/>
      <dgm:t>
        <a:bodyPr/>
        <a:lstStyle/>
        <a:p>
          <a:r>
            <a:rPr lang="sr-Latn-RS" b="1" dirty="0" smtClean="0"/>
            <a:t>2. Proces planiranja</a:t>
          </a:r>
          <a:endParaRPr lang="en-US" b="1" dirty="0"/>
        </a:p>
      </dgm:t>
    </dgm:pt>
    <dgm:pt modelId="{D6781B02-B3B8-4418-9848-78CFF8FFA2D0}" type="parTrans" cxnId="{24F29200-2645-4DBB-85BA-C69FC21CCAF8}">
      <dgm:prSet/>
      <dgm:spPr/>
      <dgm:t>
        <a:bodyPr/>
        <a:lstStyle/>
        <a:p>
          <a:endParaRPr lang="en-US" b="1"/>
        </a:p>
      </dgm:t>
    </dgm:pt>
    <dgm:pt modelId="{D4FFB3CA-A476-43FF-968D-37E811D8E9FE}" type="sibTrans" cxnId="{24F29200-2645-4DBB-85BA-C69FC21CCAF8}">
      <dgm:prSet/>
      <dgm:spPr/>
      <dgm:t>
        <a:bodyPr/>
        <a:lstStyle/>
        <a:p>
          <a:endParaRPr lang="en-US" b="1"/>
        </a:p>
      </dgm:t>
    </dgm:pt>
    <dgm:pt modelId="{942E8B4E-62E6-4F4F-81DE-0652A798D939}">
      <dgm:prSet/>
      <dgm:spPr/>
      <dgm:t>
        <a:bodyPr/>
        <a:lstStyle/>
        <a:p>
          <a:r>
            <a:rPr lang="sr-Latn-RS" b="1" i="1" u="sng" dirty="0" smtClean="0">
              <a:solidFill>
                <a:schemeClr val="bg1"/>
              </a:solidFill>
            </a:rPr>
            <a:t>MENADŽMENT</a:t>
          </a:r>
          <a:r>
            <a:rPr lang="sr-Latn-RS" b="1" dirty="0" smtClean="0">
              <a:solidFill>
                <a:schemeClr val="bg1"/>
              </a:solidFill>
            </a:rPr>
            <a:t> – “planira”</a:t>
          </a:r>
          <a:endParaRPr lang="en-US" b="1" dirty="0">
            <a:solidFill>
              <a:schemeClr val="bg1"/>
            </a:solidFill>
          </a:endParaRPr>
        </a:p>
      </dgm:t>
    </dgm:pt>
    <dgm:pt modelId="{AF62483C-19E4-461B-9489-995996538548}" type="parTrans" cxnId="{D2073CA6-8FE3-4E59-ACB8-4C6EF5B0F112}">
      <dgm:prSet/>
      <dgm:spPr/>
      <dgm:t>
        <a:bodyPr/>
        <a:lstStyle/>
        <a:p>
          <a:endParaRPr lang="en-US" b="1"/>
        </a:p>
      </dgm:t>
    </dgm:pt>
    <dgm:pt modelId="{F19BD199-FADB-4FDB-8D88-CF8DC8052782}" type="sibTrans" cxnId="{D2073CA6-8FE3-4E59-ACB8-4C6EF5B0F112}">
      <dgm:prSet/>
      <dgm:spPr/>
      <dgm:t>
        <a:bodyPr/>
        <a:lstStyle/>
        <a:p>
          <a:endParaRPr lang="en-US" b="1"/>
        </a:p>
      </dgm:t>
    </dgm:pt>
    <dgm:pt modelId="{1C21DB28-E0F8-48F4-9AAC-D28701FCBAFE}">
      <dgm:prSet phldrT="[Text]"/>
      <dgm:spPr/>
      <dgm:t>
        <a:bodyPr/>
        <a:lstStyle/>
        <a:p>
          <a:r>
            <a:rPr lang="sr-Latn-RS" b="1" dirty="0" smtClean="0">
              <a:solidFill>
                <a:schemeClr val="bg1"/>
              </a:solidFill>
            </a:rPr>
            <a:t>utvrđivanje posl. politike i izrada planova</a:t>
          </a:r>
          <a:endParaRPr lang="en-US" b="1" dirty="0">
            <a:solidFill>
              <a:schemeClr val="bg1"/>
            </a:solidFill>
          </a:endParaRPr>
        </a:p>
      </dgm:t>
    </dgm:pt>
    <dgm:pt modelId="{FC58FD1A-E7F8-4D82-9CC1-DB38F4CB1C05}" type="parTrans" cxnId="{4F62D4A4-3CD5-4DBD-94CF-5431AFF08453}">
      <dgm:prSet/>
      <dgm:spPr/>
      <dgm:t>
        <a:bodyPr/>
        <a:lstStyle/>
        <a:p>
          <a:endParaRPr lang="en-US"/>
        </a:p>
      </dgm:t>
    </dgm:pt>
    <dgm:pt modelId="{19328D41-CDE0-4770-B934-74A08966794B}" type="sibTrans" cxnId="{4F62D4A4-3CD5-4DBD-94CF-5431AFF08453}">
      <dgm:prSet/>
      <dgm:spPr/>
      <dgm:t>
        <a:bodyPr/>
        <a:lstStyle/>
        <a:p>
          <a:endParaRPr lang="en-US"/>
        </a:p>
      </dgm:t>
    </dgm:pt>
    <dgm:pt modelId="{979AEFD4-5C4E-4405-898F-2F0B8158E19E}">
      <dgm:prSet/>
      <dgm:spPr/>
      <dgm:t>
        <a:bodyPr/>
        <a:lstStyle/>
        <a:p>
          <a:r>
            <a:rPr lang="sr-Latn-RS" b="1" i="1" u="sng" dirty="0" smtClean="0">
              <a:solidFill>
                <a:schemeClr val="bg1"/>
              </a:solidFill>
            </a:rPr>
            <a:t>PLANSKA</a:t>
          </a:r>
          <a:r>
            <a:rPr lang="sr-Latn-RS" b="1" u="sng" dirty="0" smtClean="0">
              <a:solidFill>
                <a:schemeClr val="bg1"/>
              </a:solidFill>
            </a:rPr>
            <a:t> </a:t>
          </a:r>
          <a:r>
            <a:rPr lang="sr-Latn-RS" b="1" i="1" u="sng" dirty="0" smtClean="0">
              <a:solidFill>
                <a:schemeClr val="bg1"/>
              </a:solidFill>
            </a:rPr>
            <a:t>SLUŽBA</a:t>
          </a:r>
          <a:r>
            <a:rPr lang="sr-Latn-RS" b="1" dirty="0" smtClean="0">
              <a:solidFill>
                <a:schemeClr val="bg1"/>
              </a:solidFill>
            </a:rPr>
            <a:t> – “piše planove” </a:t>
          </a:r>
          <a:endParaRPr lang="en-US" b="1" dirty="0">
            <a:solidFill>
              <a:schemeClr val="bg1"/>
            </a:solidFill>
          </a:endParaRPr>
        </a:p>
      </dgm:t>
    </dgm:pt>
    <dgm:pt modelId="{A60A7742-0599-4752-98BD-025691A0EE9B}" type="parTrans" cxnId="{3A816250-19F6-45A6-91AD-1D200EC4892D}">
      <dgm:prSet/>
      <dgm:spPr/>
      <dgm:t>
        <a:bodyPr/>
        <a:lstStyle/>
        <a:p>
          <a:endParaRPr lang="en-US"/>
        </a:p>
      </dgm:t>
    </dgm:pt>
    <dgm:pt modelId="{22E567E4-B95C-4ABE-A0EB-0929012FD7A6}" type="sibTrans" cxnId="{3A816250-19F6-45A6-91AD-1D200EC4892D}">
      <dgm:prSet/>
      <dgm:spPr/>
      <dgm:t>
        <a:bodyPr/>
        <a:lstStyle/>
        <a:p>
          <a:endParaRPr lang="en-US"/>
        </a:p>
      </dgm:t>
    </dgm:pt>
    <dgm:pt modelId="{2127BABC-A229-47ED-A1A5-9250AD01A029}">
      <dgm:prSet phldrT="[Text]"/>
      <dgm:spPr/>
      <dgm:t>
        <a:bodyPr/>
        <a:lstStyle/>
        <a:p>
          <a:r>
            <a:rPr lang="sr-Latn-RS" b="1" dirty="0" smtClean="0">
              <a:solidFill>
                <a:schemeClr val="bg1"/>
              </a:solidFill>
            </a:rPr>
            <a:t>ono zavisi od </a:t>
          </a:r>
          <a:r>
            <a:rPr lang="sr-Latn-RS" b="1" i="0" u="none" dirty="0" smtClean="0">
              <a:solidFill>
                <a:schemeClr val="bg1"/>
              </a:solidFill>
            </a:rPr>
            <a:t>istraživanja</a:t>
          </a:r>
          <a:r>
            <a:rPr lang="sr-Latn-RS" b="1" dirty="0" smtClean="0">
              <a:solidFill>
                <a:schemeClr val="bg1"/>
              </a:solidFill>
            </a:rPr>
            <a:t> i perioda planiranja</a:t>
          </a:r>
          <a:endParaRPr lang="en-US" b="1" dirty="0">
            <a:solidFill>
              <a:schemeClr val="bg1"/>
            </a:solidFill>
          </a:endParaRPr>
        </a:p>
      </dgm:t>
    </dgm:pt>
    <dgm:pt modelId="{3ECBCA3C-BB78-4ACD-A242-A23CC9159CDF}" type="parTrans" cxnId="{712B0290-F221-4106-AF52-BA7310AA98C5}">
      <dgm:prSet/>
      <dgm:spPr/>
      <dgm:t>
        <a:bodyPr/>
        <a:lstStyle/>
        <a:p>
          <a:endParaRPr lang="en-US"/>
        </a:p>
      </dgm:t>
    </dgm:pt>
    <dgm:pt modelId="{1975B261-1ADC-4F0B-837A-3166E6FDBACC}" type="sibTrans" cxnId="{712B0290-F221-4106-AF52-BA7310AA98C5}">
      <dgm:prSet/>
      <dgm:spPr/>
      <dgm:t>
        <a:bodyPr/>
        <a:lstStyle/>
        <a:p>
          <a:endParaRPr lang="en-US"/>
        </a:p>
      </dgm:t>
    </dgm:pt>
    <dgm:pt modelId="{E217C550-811F-477F-8977-30597784C7CC}" type="pres">
      <dgm:prSet presAssocID="{CD82D38A-1FA8-4A25-8904-80AE9B5A67C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849C6C-7C6F-4D2E-AAAB-75EB7C913456}" type="pres">
      <dgm:prSet presAssocID="{12E36E5C-7A31-4523-AB9A-77587B24375B}" presName="linNode" presStyleCnt="0"/>
      <dgm:spPr/>
    </dgm:pt>
    <dgm:pt modelId="{ECF6F476-9469-4104-819F-90113BA34E25}" type="pres">
      <dgm:prSet presAssocID="{12E36E5C-7A31-4523-AB9A-77587B24375B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CB576D-D954-459B-9D64-D13FBDD26B0F}" type="pres">
      <dgm:prSet presAssocID="{12E36E5C-7A31-4523-AB9A-77587B24375B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D15A79-8F6B-4F44-9C79-C4542420FC8C}" type="pres">
      <dgm:prSet presAssocID="{B3DCE5F2-47B1-4491-803C-C7AE97B3DD52}" presName="sp" presStyleCnt="0"/>
      <dgm:spPr/>
    </dgm:pt>
    <dgm:pt modelId="{2F849989-1F4A-4BE1-A281-0811F6D0145F}" type="pres">
      <dgm:prSet presAssocID="{AF17D991-E66D-409B-97DE-64E9DA5469B7}" presName="linNode" presStyleCnt="0"/>
      <dgm:spPr/>
    </dgm:pt>
    <dgm:pt modelId="{8130D2FA-17BB-4E18-A6B0-BFBBC9F6E026}" type="pres">
      <dgm:prSet presAssocID="{AF17D991-E66D-409B-97DE-64E9DA5469B7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C02F0A-05D5-4F04-A3D5-100BE5B56807}" type="pres">
      <dgm:prSet presAssocID="{AF17D991-E66D-409B-97DE-64E9DA5469B7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558321-AD47-4BD8-98F6-F4575E01F5AC}" type="pres">
      <dgm:prSet presAssocID="{D4FFB3CA-A476-43FF-968D-37E811D8E9FE}" presName="sp" presStyleCnt="0"/>
      <dgm:spPr/>
    </dgm:pt>
    <dgm:pt modelId="{899A1581-59EE-4EAC-8FFB-9EACFA3EFE31}" type="pres">
      <dgm:prSet presAssocID="{8040A2DE-1D74-418E-A2BC-BDA9FF82EA4D}" presName="linNode" presStyleCnt="0"/>
      <dgm:spPr/>
    </dgm:pt>
    <dgm:pt modelId="{819000C1-2D1B-4702-B46E-980E718E6BE6}" type="pres">
      <dgm:prSet presAssocID="{8040A2DE-1D74-418E-A2BC-BDA9FF82EA4D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CF0CB7-4212-4447-8CBB-6AC4BB6FEF4A}" type="pres">
      <dgm:prSet presAssocID="{8040A2DE-1D74-418E-A2BC-BDA9FF82EA4D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BD9528E-AB3D-47A1-B84F-414F61627A6B}" srcId="{12E36E5C-7A31-4523-AB9A-77587B24375B}" destId="{76B7E01D-7F14-4622-8586-9C9624A8278B}" srcOrd="0" destOrd="0" parTransId="{A0FC1152-138F-4BA5-92D4-F12636746517}" sibTransId="{81E480FE-10C6-4E39-B667-E5CCF8370E5A}"/>
    <dgm:cxn modelId="{4F62D4A4-3CD5-4DBD-94CF-5431AFF08453}" srcId="{12E36E5C-7A31-4523-AB9A-77587B24375B}" destId="{1C21DB28-E0F8-48F4-9AAC-D28701FCBAFE}" srcOrd="1" destOrd="0" parTransId="{FC58FD1A-E7F8-4D82-9CC1-DB38F4CB1C05}" sibTransId="{19328D41-CDE0-4770-B934-74A08966794B}"/>
    <dgm:cxn modelId="{172A4CC0-EE3C-41C5-A830-FB6D5F873A18}" type="presOf" srcId="{8040A2DE-1D74-418E-A2BC-BDA9FF82EA4D}" destId="{819000C1-2D1B-4702-B46E-980E718E6BE6}" srcOrd="0" destOrd="0" presId="urn:microsoft.com/office/officeart/2005/8/layout/vList5"/>
    <dgm:cxn modelId="{06CFA151-FD12-402E-A516-58CC1F78D47D}" type="presOf" srcId="{AF17D991-E66D-409B-97DE-64E9DA5469B7}" destId="{8130D2FA-17BB-4E18-A6B0-BFBBC9F6E026}" srcOrd="0" destOrd="0" presId="urn:microsoft.com/office/officeart/2005/8/layout/vList5"/>
    <dgm:cxn modelId="{712B0290-F221-4106-AF52-BA7310AA98C5}" srcId="{8040A2DE-1D74-418E-A2BC-BDA9FF82EA4D}" destId="{2127BABC-A229-47ED-A1A5-9250AD01A029}" srcOrd="1" destOrd="0" parTransId="{3ECBCA3C-BB78-4ACD-A242-A23CC9159CDF}" sibTransId="{1975B261-1ADC-4F0B-837A-3166E6FDBACC}"/>
    <dgm:cxn modelId="{9576D5AB-91A7-4FDD-84B2-8A7E0289EBE1}" type="presOf" srcId="{1C21DB28-E0F8-48F4-9AAC-D28701FCBAFE}" destId="{71CB576D-D954-459B-9D64-D13FBDD26B0F}" srcOrd="0" destOrd="1" presId="urn:microsoft.com/office/officeart/2005/8/layout/vList5"/>
    <dgm:cxn modelId="{3A816250-19F6-45A6-91AD-1D200EC4892D}" srcId="{AF17D991-E66D-409B-97DE-64E9DA5469B7}" destId="{979AEFD4-5C4E-4405-898F-2F0B8158E19E}" srcOrd="1" destOrd="0" parTransId="{A60A7742-0599-4752-98BD-025691A0EE9B}" sibTransId="{22E567E4-B95C-4ABE-A0EB-0929012FD7A6}"/>
    <dgm:cxn modelId="{DC2CE40D-84B2-4785-B8C1-B746DC1DD6E4}" srcId="{CD82D38A-1FA8-4A25-8904-80AE9B5A67C8}" destId="{8040A2DE-1D74-418E-A2BC-BDA9FF82EA4D}" srcOrd="2" destOrd="0" parTransId="{247CC69E-5C41-4CEA-8F61-041B9DD2F099}" sibTransId="{1C4D88D4-1029-4803-8678-68DE45ABC188}"/>
    <dgm:cxn modelId="{8D6AE749-4659-4D2A-9F34-B9BA023CFD14}" srcId="{8040A2DE-1D74-418E-A2BC-BDA9FF82EA4D}" destId="{A6FE7742-3F71-4B19-A89E-54FAD78D5BFE}" srcOrd="0" destOrd="0" parTransId="{6EF72A8E-8A84-4981-A950-22071A1F5305}" sibTransId="{08C40810-AE6A-4D52-93C1-5F8D5D1669C0}"/>
    <dgm:cxn modelId="{24F29200-2645-4DBB-85BA-C69FC21CCAF8}" srcId="{CD82D38A-1FA8-4A25-8904-80AE9B5A67C8}" destId="{AF17D991-E66D-409B-97DE-64E9DA5469B7}" srcOrd="1" destOrd="0" parTransId="{D6781B02-B3B8-4418-9848-78CFF8FFA2D0}" sibTransId="{D4FFB3CA-A476-43FF-968D-37E811D8E9FE}"/>
    <dgm:cxn modelId="{3DF73935-0524-4D59-A126-B8D7A907E925}" type="presOf" srcId="{942E8B4E-62E6-4F4F-81DE-0652A798D939}" destId="{78C02F0A-05D5-4F04-A3D5-100BE5B56807}" srcOrd="0" destOrd="0" presId="urn:microsoft.com/office/officeart/2005/8/layout/vList5"/>
    <dgm:cxn modelId="{5AF615CE-5507-4A05-8395-DE3B371722B5}" type="presOf" srcId="{A6FE7742-3F71-4B19-A89E-54FAD78D5BFE}" destId="{ABCF0CB7-4212-4447-8CBB-6AC4BB6FEF4A}" srcOrd="0" destOrd="0" presId="urn:microsoft.com/office/officeart/2005/8/layout/vList5"/>
    <dgm:cxn modelId="{F6F89527-0A6F-4AC5-BF4D-BE9977C0C8B0}" type="presOf" srcId="{76B7E01D-7F14-4622-8586-9C9624A8278B}" destId="{71CB576D-D954-459B-9D64-D13FBDD26B0F}" srcOrd="0" destOrd="0" presId="urn:microsoft.com/office/officeart/2005/8/layout/vList5"/>
    <dgm:cxn modelId="{9181C47F-B800-4AE9-800E-CBBF72F11F79}" type="presOf" srcId="{CD82D38A-1FA8-4A25-8904-80AE9B5A67C8}" destId="{E217C550-811F-477F-8977-30597784C7CC}" srcOrd="0" destOrd="0" presId="urn:microsoft.com/office/officeart/2005/8/layout/vList5"/>
    <dgm:cxn modelId="{3BA4CC9F-9CE2-40C9-9B80-57637B334497}" type="presOf" srcId="{979AEFD4-5C4E-4405-898F-2F0B8158E19E}" destId="{78C02F0A-05D5-4F04-A3D5-100BE5B56807}" srcOrd="0" destOrd="1" presId="urn:microsoft.com/office/officeart/2005/8/layout/vList5"/>
    <dgm:cxn modelId="{ACC11F27-18AB-412A-A18F-3D283FF3391B}" srcId="{CD82D38A-1FA8-4A25-8904-80AE9B5A67C8}" destId="{12E36E5C-7A31-4523-AB9A-77587B24375B}" srcOrd="0" destOrd="0" parTransId="{F89298FC-EC77-4C33-84BE-68B39FBD17AD}" sibTransId="{B3DCE5F2-47B1-4491-803C-C7AE97B3DD52}"/>
    <dgm:cxn modelId="{B8FD6D17-6E04-4A09-815D-B75A0693B89B}" type="presOf" srcId="{2127BABC-A229-47ED-A1A5-9250AD01A029}" destId="{ABCF0CB7-4212-4447-8CBB-6AC4BB6FEF4A}" srcOrd="0" destOrd="1" presId="urn:microsoft.com/office/officeart/2005/8/layout/vList5"/>
    <dgm:cxn modelId="{7F904604-8F97-48C6-880E-547E33B44AF7}" type="presOf" srcId="{12E36E5C-7A31-4523-AB9A-77587B24375B}" destId="{ECF6F476-9469-4104-819F-90113BA34E25}" srcOrd="0" destOrd="0" presId="urn:microsoft.com/office/officeart/2005/8/layout/vList5"/>
    <dgm:cxn modelId="{D2073CA6-8FE3-4E59-ACB8-4C6EF5B0F112}" srcId="{AF17D991-E66D-409B-97DE-64E9DA5469B7}" destId="{942E8B4E-62E6-4F4F-81DE-0652A798D939}" srcOrd="0" destOrd="0" parTransId="{AF62483C-19E4-461B-9489-995996538548}" sibTransId="{F19BD199-FADB-4FDB-8D88-CF8DC8052782}"/>
    <dgm:cxn modelId="{880B6893-8B0C-497F-A857-04840ACFE3F2}" type="presParOf" srcId="{E217C550-811F-477F-8977-30597784C7CC}" destId="{78849C6C-7C6F-4D2E-AAAB-75EB7C913456}" srcOrd="0" destOrd="0" presId="urn:microsoft.com/office/officeart/2005/8/layout/vList5"/>
    <dgm:cxn modelId="{00377D39-7EB8-4E64-BC89-53B89774EA83}" type="presParOf" srcId="{78849C6C-7C6F-4D2E-AAAB-75EB7C913456}" destId="{ECF6F476-9469-4104-819F-90113BA34E25}" srcOrd="0" destOrd="0" presId="urn:microsoft.com/office/officeart/2005/8/layout/vList5"/>
    <dgm:cxn modelId="{05DDE01A-091C-489F-9339-D15F190422D2}" type="presParOf" srcId="{78849C6C-7C6F-4D2E-AAAB-75EB7C913456}" destId="{71CB576D-D954-459B-9D64-D13FBDD26B0F}" srcOrd="1" destOrd="0" presId="urn:microsoft.com/office/officeart/2005/8/layout/vList5"/>
    <dgm:cxn modelId="{B731DAC8-10B1-4B44-A8BD-F9E1C0AB39D6}" type="presParOf" srcId="{E217C550-811F-477F-8977-30597784C7CC}" destId="{6DD15A79-8F6B-4F44-9C79-C4542420FC8C}" srcOrd="1" destOrd="0" presId="urn:microsoft.com/office/officeart/2005/8/layout/vList5"/>
    <dgm:cxn modelId="{ED4A957F-AD16-4A98-BEC4-B0A15FBC70D0}" type="presParOf" srcId="{E217C550-811F-477F-8977-30597784C7CC}" destId="{2F849989-1F4A-4BE1-A281-0811F6D0145F}" srcOrd="2" destOrd="0" presId="urn:microsoft.com/office/officeart/2005/8/layout/vList5"/>
    <dgm:cxn modelId="{129F6BF6-0AF8-4888-89AA-467458666B90}" type="presParOf" srcId="{2F849989-1F4A-4BE1-A281-0811F6D0145F}" destId="{8130D2FA-17BB-4E18-A6B0-BFBBC9F6E026}" srcOrd="0" destOrd="0" presId="urn:microsoft.com/office/officeart/2005/8/layout/vList5"/>
    <dgm:cxn modelId="{7A9440A1-BBCF-4DF4-AC7A-513330BA1CA9}" type="presParOf" srcId="{2F849989-1F4A-4BE1-A281-0811F6D0145F}" destId="{78C02F0A-05D5-4F04-A3D5-100BE5B56807}" srcOrd="1" destOrd="0" presId="urn:microsoft.com/office/officeart/2005/8/layout/vList5"/>
    <dgm:cxn modelId="{687A11C0-AD68-4D06-A707-17DBD9AB89CF}" type="presParOf" srcId="{E217C550-811F-477F-8977-30597784C7CC}" destId="{3C558321-AD47-4BD8-98F6-F4575E01F5AC}" srcOrd="3" destOrd="0" presId="urn:microsoft.com/office/officeart/2005/8/layout/vList5"/>
    <dgm:cxn modelId="{DF224CEE-41CC-464F-BEB0-971DBF27F3C1}" type="presParOf" srcId="{E217C550-811F-477F-8977-30597784C7CC}" destId="{899A1581-59EE-4EAC-8FFB-9EACFA3EFE31}" srcOrd="4" destOrd="0" presId="urn:microsoft.com/office/officeart/2005/8/layout/vList5"/>
    <dgm:cxn modelId="{029D7FC6-DC7B-43A1-9863-43AE453149A1}" type="presParOf" srcId="{899A1581-59EE-4EAC-8FFB-9EACFA3EFE31}" destId="{819000C1-2D1B-4702-B46E-980E718E6BE6}" srcOrd="0" destOrd="0" presId="urn:microsoft.com/office/officeart/2005/8/layout/vList5"/>
    <dgm:cxn modelId="{F8D8760E-2339-43F6-BEE9-9385EB43A218}" type="presParOf" srcId="{899A1581-59EE-4EAC-8FFB-9EACFA3EFE31}" destId="{ABCF0CB7-4212-4447-8CBB-6AC4BB6FEF4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58E653F-CF72-428E-A835-E949436040F4}">
      <dsp:nvSpPr>
        <dsp:cNvPr id="0" name=""/>
        <dsp:cNvSpPr/>
      </dsp:nvSpPr>
      <dsp:spPr>
        <a:xfrm>
          <a:off x="0" y="834706"/>
          <a:ext cx="8229600" cy="8394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3500" b="1" kern="1200" dirty="0" smtClean="0"/>
            <a:t>1. </a:t>
          </a:r>
          <a:r>
            <a:rPr lang="sr-Latn-RS" sz="3500" b="1" kern="1200" dirty="0" smtClean="0"/>
            <a:t>Zadaci planiranja</a:t>
          </a:r>
          <a:endParaRPr lang="en-US" sz="3500" b="1" kern="1200" dirty="0"/>
        </a:p>
      </dsp:txBody>
      <dsp:txXfrm>
        <a:off x="0" y="834706"/>
        <a:ext cx="8229600" cy="839474"/>
      </dsp:txXfrm>
    </dsp:sp>
    <dsp:sp modelId="{27C18E50-6DAC-414A-A5A6-2320F20695F6}">
      <dsp:nvSpPr>
        <dsp:cNvPr id="0" name=""/>
        <dsp:cNvSpPr/>
      </dsp:nvSpPr>
      <dsp:spPr>
        <a:xfrm>
          <a:off x="0" y="1774981"/>
          <a:ext cx="8229600" cy="8394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3500" b="1" kern="1200" dirty="0" smtClean="0"/>
            <a:t>2. </a:t>
          </a:r>
          <a:r>
            <a:rPr lang="sr-Latn-RS" sz="3500" b="1" kern="1200" dirty="0" smtClean="0"/>
            <a:t>Proces planiranja</a:t>
          </a:r>
          <a:endParaRPr lang="en-US" sz="3500" b="1" kern="1200" dirty="0"/>
        </a:p>
      </dsp:txBody>
      <dsp:txXfrm>
        <a:off x="0" y="1774981"/>
        <a:ext cx="8229600" cy="839474"/>
      </dsp:txXfrm>
    </dsp:sp>
    <dsp:sp modelId="{200510EC-8A11-4858-BFD6-AFA86EDED47A}">
      <dsp:nvSpPr>
        <dsp:cNvPr id="0" name=""/>
        <dsp:cNvSpPr/>
      </dsp:nvSpPr>
      <dsp:spPr>
        <a:xfrm>
          <a:off x="0" y="2715255"/>
          <a:ext cx="8229600" cy="8394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3500" b="1" kern="1200" dirty="0" smtClean="0"/>
            <a:t>3. </a:t>
          </a:r>
          <a:r>
            <a:rPr lang="sr-Latn-RS" sz="3500" b="1" kern="1200" dirty="0" smtClean="0"/>
            <a:t>Predviđanje kao osnova planiranja</a:t>
          </a:r>
          <a:endParaRPr lang="en-US" sz="3500" b="1" kern="1200" dirty="0"/>
        </a:p>
      </dsp:txBody>
      <dsp:txXfrm>
        <a:off x="0" y="2715255"/>
        <a:ext cx="8229600" cy="83947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6D5AA2-3150-41D2-AADA-7DDAEC040084}">
      <dsp:nvSpPr>
        <dsp:cNvPr id="0" name=""/>
        <dsp:cNvSpPr/>
      </dsp:nvSpPr>
      <dsp:spPr>
        <a:xfrm>
          <a:off x="0" y="18880"/>
          <a:ext cx="6096000" cy="95471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400" kern="1200" dirty="0" smtClean="0"/>
            <a:t>1. Odlučivanje o ciljevima tekućeg poslovanja</a:t>
          </a:r>
          <a:endParaRPr lang="en-US" sz="2400" kern="1200" dirty="0"/>
        </a:p>
      </dsp:txBody>
      <dsp:txXfrm>
        <a:off x="0" y="18880"/>
        <a:ext cx="6096000" cy="954719"/>
      </dsp:txXfrm>
    </dsp:sp>
    <dsp:sp modelId="{7BDF36A4-6E2B-4839-A6E0-C1E62A720139}">
      <dsp:nvSpPr>
        <dsp:cNvPr id="0" name=""/>
        <dsp:cNvSpPr/>
      </dsp:nvSpPr>
      <dsp:spPr>
        <a:xfrm>
          <a:off x="0" y="1042720"/>
          <a:ext cx="6096000" cy="95471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400" kern="1200" dirty="0" smtClean="0"/>
            <a:t>2. Utvrđivanje poslovne politike preduzeća</a:t>
          </a:r>
          <a:endParaRPr lang="en-US" sz="2400" kern="1200" dirty="0"/>
        </a:p>
      </dsp:txBody>
      <dsp:txXfrm>
        <a:off x="0" y="1042720"/>
        <a:ext cx="6096000" cy="954719"/>
      </dsp:txXfrm>
    </dsp:sp>
    <dsp:sp modelId="{D9700A46-D537-44B9-B410-DE9916A5D42C}">
      <dsp:nvSpPr>
        <dsp:cNvPr id="0" name=""/>
        <dsp:cNvSpPr/>
      </dsp:nvSpPr>
      <dsp:spPr>
        <a:xfrm>
          <a:off x="0" y="2066560"/>
          <a:ext cx="6096000" cy="95471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400" kern="1200" dirty="0" smtClean="0"/>
            <a:t>3. Izbor dugoročnih razvojnih programa</a:t>
          </a:r>
          <a:endParaRPr lang="en-US" sz="2400" kern="1200" dirty="0"/>
        </a:p>
      </dsp:txBody>
      <dsp:txXfrm>
        <a:off x="0" y="2066560"/>
        <a:ext cx="6096000" cy="954719"/>
      </dsp:txXfrm>
    </dsp:sp>
    <dsp:sp modelId="{29769EEE-916E-48BF-AB03-A4E80A54F8A1}">
      <dsp:nvSpPr>
        <dsp:cNvPr id="0" name=""/>
        <dsp:cNvSpPr/>
      </dsp:nvSpPr>
      <dsp:spPr>
        <a:xfrm>
          <a:off x="0" y="3090399"/>
          <a:ext cx="6096000" cy="95471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400" kern="1200" dirty="0" smtClean="0"/>
            <a:t>4. Izrada planova</a:t>
          </a:r>
          <a:endParaRPr lang="en-US" sz="2400" kern="1200" dirty="0"/>
        </a:p>
      </dsp:txBody>
      <dsp:txXfrm>
        <a:off x="0" y="3090399"/>
        <a:ext cx="6096000" cy="95471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1CB576D-D954-459B-9D64-D13FBDD26B0F}">
      <dsp:nvSpPr>
        <dsp:cNvPr id="0" name=""/>
        <dsp:cNvSpPr/>
      </dsp:nvSpPr>
      <dsp:spPr>
        <a:xfrm rot="5400000">
          <a:off x="5030302" y="-1924046"/>
          <a:ext cx="1131651" cy="526694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1800" b="1" kern="1200" dirty="0" smtClean="0">
              <a:solidFill>
                <a:schemeClr val="bg1"/>
              </a:solidFill>
            </a:rPr>
            <a:t>utvrđivanje kratkoročnih i dugoročnih ciljeva</a:t>
          </a:r>
          <a:endParaRPr lang="en-US" sz="1800" b="1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1800" b="1" kern="1200" dirty="0" smtClean="0">
              <a:solidFill>
                <a:schemeClr val="bg1"/>
              </a:solidFill>
            </a:rPr>
            <a:t>utvrđivanje posl. politike i izrada planova</a:t>
          </a:r>
          <a:endParaRPr lang="en-US" sz="1800" b="1" kern="1200" dirty="0">
            <a:solidFill>
              <a:schemeClr val="bg1"/>
            </a:solidFill>
          </a:endParaRPr>
        </a:p>
      </dsp:txBody>
      <dsp:txXfrm rot="5400000">
        <a:off x="5030302" y="-1924046"/>
        <a:ext cx="1131651" cy="5266944"/>
      </dsp:txXfrm>
    </dsp:sp>
    <dsp:sp modelId="{ECF6F476-9469-4104-819F-90113BA34E25}">
      <dsp:nvSpPr>
        <dsp:cNvPr id="0" name=""/>
        <dsp:cNvSpPr/>
      </dsp:nvSpPr>
      <dsp:spPr>
        <a:xfrm>
          <a:off x="0" y="2143"/>
          <a:ext cx="2962656" cy="141456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700" b="1" kern="1200" dirty="0" smtClean="0"/>
            <a:t>1. Zadaci planiranja</a:t>
          </a:r>
          <a:endParaRPr lang="en-US" sz="2700" b="1" kern="1200" dirty="0"/>
        </a:p>
      </dsp:txBody>
      <dsp:txXfrm>
        <a:off x="0" y="2143"/>
        <a:ext cx="2962656" cy="1414564"/>
      </dsp:txXfrm>
    </dsp:sp>
    <dsp:sp modelId="{78C02F0A-05D5-4F04-A3D5-100BE5B56807}">
      <dsp:nvSpPr>
        <dsp:cNvPr id="0" name=""/>
        <dsp:cNvSpPr/>
      </dsp:nvSpPr>
      <dsp:spPr>
        <a:xfrm rot="5400000">
          <a:off x="5030302" y="-438753"/>
          <a:ext cx="1131651" cy="5266944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1800" b="1" i="1" u="sng" kern="1200" dirty="0" smtClean="0">
              <a:solidFill>
                <a:schemeClr val="bg1"/>
              </a:solidFill>
            </a:rPr>
            <a:t>MENADŽMENT</a:t>
          </a:r>
          <a:r>
            <a:rPr lang="sr-Latn-RS" sz="1800" b="1" kern="1200" dirty="0" smtClean="0">
              <a:solidFill>
                <a:schemeClr val="bg1"/>
              </a:solidFill>
            </a:rPr>
            <a:t> – “planira”</a:t>
          </a:r>
          <a:endParaRPr lang="en-US" sz="1800" b="1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1800" b="1" i="1" u="sng" kern="1200" dirty="0" smtClean="0">
              <a:solidFill>
                <a:schemeClr val="bg1"/>
              </a:solidFill>
            </a:rPr>
            <a:t>PLANSKA</a:t>
          </a:r>
          <a:r>
            <a:rPr lang="sr-Latn-RS" sz="1800" b="1" u="sng" kern="1200" dirty="0" smtClean="0">
              <a:solidFill>
                <a:schemeClr val="bg1"/>
              </a:solidFill>
            </a:rPr>
            <a:t> </a:t>
          </a:r>
          <a:r>
            <a:rPr lang="sr-Latn-RS" sz="1800" b="1" i="1" u="sng" kern="1200" dirty="0" smtClean="0">
              <a:solidFill>
                <a:schemeClr val="bg1"/>
              </a:solidFill>
            </a:rPr>
            <a:t>SLUŽBA</a:t>
          </a:r>
          <a:r>
            <a:rPr lang="sr-Latn-RS" sz="1800" b="1" kern="1200" dirty="0" smtClean="0">
              <a:solidFill>
                <a:schemeClr val="bg1"/>
              </a:solidFill>
            </a:rPr>
            <a:t> – “piše planove” </a:t>
          </a:r>
          <a:endParaRPr lang="en-US" sz="1800" b="1" kern="1200" dirty="0">
            <a:solidFill>
              <a:schemeClr val="bg1"/>
            </a:solidFill>
          </a:endParaRPr>
        </a:p>
      </dsp:txBody>
      <dsp:txXfrm rot="5400000">
        <a:off x="5030302" y="-438753"/>
        <a:ext cx="1131651" cy="5266944"/>
      </dsp:txXfrm>
    </dsp:sp>
    <dsp:sp modelId="{8130D2FA-17BB-4E18-A6B0-BFBBC9F6E026}">
      <dsp:nvSpPr>
        <dsp:cNvPr id="0" name=""/>
        <dsp:cNvSpPr/>
      </dsp:nvSpPr>
      <dsp:spPr>
        <a:xfrm>
          <a:off x="0" y="1487436"/>
          <a:ext cx="2962656" cy="141456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700" b="1" kern="1200" dirty="0" smtClean="0"/>
            <a:t>2. Proces planiranja</a:t>
          </a:r>
          <a:endParaRPr lang="en-US" sz="2700" b="1" kern="1200" dirty="0"/>
        </a:p>
      </dsp:txBody>
      <dsp:txXfrm>
        <a:off x="0" y="1487436"/>
        <a:ext cx="2962656" cy="1414564"/>
      </dsp:txXfrm>
    </dsp:sp>
    <dsp:sp modelId="{ABCF0CB7-4212-4447-8CBB-6AC4BB6FEF4A}">
      <dsp:nvSpPr>
        <dsp:cNvPr id="0" name=""/>
        <dsp:cNvSpPr/>
      </dsp:nvSpPr>
      <dsp:spPr>
        <a:xfrm rot="5400000">
          <a:off x="5030302" y="1046539"/>
          <a:ext cx="1131651" cy="5266944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1800" b="1" kern="1200" dirty="0" smtClean="0">
              <a:solidFill>
                <a:schemeClr val="bg1"/>
              </a:solidFill>
            </a:rPr>
            <a:t>neophodno predviđati zbog internih i eksternih promena</a:t>
          </a:r>
          <a:endParaRPr lang="en-US" sz="1800" b="1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1800" b="1" kern="1200" dirty="0" smtClean="0">
              <a:solidFill>
                <a:schemeClr val="bg1"/>
              </a:solidFill>
            </a:rPr>
            <a:t>ono zavisi od </a:t>
          </a:r>
          <a:r>
            <a:rPr lang="sr-Latn-RS" sz="1800" b="1" i="0" u="none" kern="1200" dirty="0" smtClean="0">
              <a:solidFill>
                <a:schemeClr val="bg1"/>
              </a:solidFill>
            </a:rPr>
            <a:t>istraživanja</a:t>
          </a:r>
          <a:r>
            <a:rPr lang="sr-Latn-RS" sz="1800" b="1" kern="1200" dirty="0" smtClean="0">
              <a:solidFill>
                <a:schemeClr val="bg1"/>
              </a:solidFill>
            </a:rPr>
            <a:t> i perioda planiranja</a:t>
          </a:r>
          <a:endParaRPr lang="en-US" sz="1800" b="1" kern="1200" dirty="0">
            <a:solidFill>
              <a:schemeClr val="bg1"/>
            </a:solidFill>
          </a:endParaRPr>
        </a:p>
      </dsp:txBody>
      <dsp:txXfrm rot="5400000">
        <a:off x="5030302" y="1046539"/>
        <a:ext cx="1131651" cy="5266944"/>
      </dsp:txXfrm>
    </dsp:sp>
    <dsp:sp modelId="{819000C1-2D1B-4702-B46E-980E718E6BE6}">
      <dsp:nvSpPr>
        <dsp:cNvPr id="0" name=""/>
        <dsp:cNvSpPr/>
      </dsp:nvSpPr>
      <dsp:spPr>
        <a:xfrm>
          <a:off x="0" y="2972729"/>
          <a:ext cx="2962656" cy="141456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700" b="1" kern="1200" dirty="0" smtClean="0"/>
            <a:t>3. </a:t>
          </a:r>
          <a:r>
            <a:rPr lang="sr-Latn-RS" sz="2700" b="1" kern="1200" dirty="0" smtClean="0"/>
            <a:t>Predviđanje kao osnova planiranja</a:t>
          </a:r>
          <a:endParaRPr lang="en-US" sz="2700" b="1" kern="1200" dirty="0"/>
        </a:p>
      </dsp:txBody>
      <dsp:txXfrm>
        <a:off x="0" y="2972729"/>
        <a:ext cx="2962656" cy="14145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206F-4B21-4A4E-B09D-E09359C5440E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5BF4-A7A7-498D-A958-E63290A0C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206F-4B21-4A4E-B09D-E09359C5440E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5BF4-A7A7-498D-A958-E63290A0C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206F-4B21-4A4E-B09D-E09359C5440E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5BF4-A7A7-498D-A958-E63290A0C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206F-4B21-4A4E-B09D-E09359C5440E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5BF4-A7A7-498D-A958-E63290A0C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206F-4B21-4A4E-B09D-E09359C5440E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5BF4-A7A7-498D-A958-E63290A0C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206F-4B21-4A4E-B09D-E09359C5440E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5BF4-A7A7-498D-A958-E63290A0C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206F-4B21-4A4E-B09D-E09359C5440E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5BF4-A7A7-498D-A958-E63290A0C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206F-4B21-4A4E-B09D-E09359C5440E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5BF4-A7A7-498D-A958-E63290A0C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206F-4B21-4A4E-B09D-E09359C5440E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5BF4-A7A7-498D-A958-E63290A0C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206F-4B21-4A4E-B09D-E09359C5440E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5BF4-A7A7-498D-A958-E63290A0C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206F-4B21-4A4E-B09D-E09359C5440E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74D5BF4-A7A7-498D-A958-E63290A0CB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5A206F-4B21-4A4E-B09D-E09359C5440E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4D5BF4-A7A7-498D-A958-E63290A0CBF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Pojam i sadržaj funkcije planiranja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Poslovna ekonomija za III </a:t>
            </a:r>
            <a:r>
              <a:rPr lang="sr-Latn-RS" dirty="0" smtClean="0"/>
              <a:t>razred</a:t>
            </a:r>
          </a:p>
          <a:p>
            <a:r>
              <a:rPr lang="sr-Latn-RS" dirty="0" smtClean="0"/>
              <a:t> </a:t>
            </a:r>
            <a:endParaRPr lang="en-US" dirty="0"/>
          </a:p>
        </p:txBody>
      </p:sp>
      <p:pic>
        <p:nvPicPr>
          <p:cNvPr id="4" name="Picture 3" descr="The logo.PNG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300192" y="5949280"/>
            <a:ext cx="2700000" cy="810705"/>
          </a:xfrm>
          <a:prstGeom prst="rect">
            <a:avLst/>
          </a:prstGeom>
          <a:effectLst>
            <a:outerShdw blurRad="50800" dist="38100" dir="2700000" algn="tl" rotWithShape="0">
              <a:prstClr val="black"/>
            </a:outerShdw>
          </a:effectLst>
        </p:spPr>
      </p:pic>
      <p:pic>
        <p:nvPicPr>
          <p:cNvPr id="5" name="Picture 2" descr="http://2regularguys.com/wp-content/uploads/2014/12/shutterstock_1317677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172682"/>
            <a:ext cx="3745018" cy="249667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205880"/>
            <a:ext cx="89644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b="1" dirty="0" smtClean="0"/>
              <a:t>Sadržaj: </a:t>
            </a:r>
            <a:r>
              <a:rPr lang="sr-Latn-RS" b="1" dirty="0" smtClean="0"/>
              <a:t>Pojam i sadržaj funkcije planiranja</a:t>
            </a:r>
            <a:endParaRPr lang="en-US" b="1" dirty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</p:nvPr>
        </p:nvGraphicFramePr>
        <p:xfrm>
          <a:off x="457200" y="1916832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pPr algn="ctr"/>
            <a:r>
              <a:rPr lang="sr-Latn-RS" b="1" dirty="0" smtClean="0"/>
              <a:t>1. </a:t>
            </a:r>
            <a:r>
              <a:rPr lang="sr-Latn-RS" b="1" dirty="0" smtClean="0"/>
              <a:t>Zadaci planiranja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887215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K</a:t>
            </a:r>
            <a:r>
              <a:rPr lang="sr-Latn-RS" sz="2400" b="1" dirty="0" smtClean="0">
                <a:solidFill>
                  <a:srgbClr val="FFFF00"/>
                </a:solidFill>
              </a:rPr>
              <a:t>oji su ciljevi preduzeća?   Kako ih ostvariti?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496" y="0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1200" b="1" u="sng" dirty="0" smtClean="0">
                <a:solidFill>
                  <a:srgbClr val="FFFF00"/>
                </a:solidFill>
              </a:rPr>
              <a:t>1. </a:t>
            </a:r>
            <a:r>
              <a:rPr lang="sr-Latn-RS" sz="1200" b="1" u="sng" dirty="0" smtClean="0">
                <a:solidFill>
                  <a:srgbClr val="FFFF00"/>
                </a:solidFill>
              </a:rPr>
              <a:t>Zadaci planiranja</a:t>
            </a:r>
            <a:r>
              <a:rPr lang="sr-Latn-RS" sz="1200" dirty="0" smtClean="0"/>
              <a:t>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&gt; 2.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Proces planiranja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&gt; 3.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Predviđanje kao osnova planiranja</a:t>
            </a:r>
            <a:endParaRPr lang="en-US" sz="1200" dirty="0">
              <a:solidFill>
                <a:schemeClr val="tx1">
                  <a:lumMod val="85000"/>
                </a:schemeClr>
              </a:solidFill>
            </a:endParaRPr>
          </a:p>
        </p:txBody>
      </p:sp>
      <p:graphicFrame>
        <p:nvGraphicFramePr>
          <p:cNvPr id="12" name="Diagram 11"/>
          <p:cNvGraphicFramePr/>
          <p:nvPr/>
        </p:nvGraphicFramePr>
        <p:xfrm>
          <a:off x="1619672" y="249289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pPr algn="ctr"/>
            <a:r>
              <a:rPr lang="sr-Latn-RS" b="1" dirty="0" smtClean="0"/>
              <a:t>2. </a:t>
            </a:r>
            <a:r>
              <a:rPr lang="sr-Latn-RS" b="1" dirty="0" smtClean="0"/>
              <a:t>Proces planiranja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5496" y="0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1.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Zadaci planiranja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&gt; </a:t>
            </a:r>
            <a:r>
              <a:rPr lang="sr-Latn-RS" sz="1200" b="1" u="sng" dirty="0" smtClean="0">
                <a:solidFill>
                  <a:srgbClr val="FFFF00"/>
                </a:solidFill>
              </a:rPr>
              <a:t>2. </a:t>
            </a:r>
            <a:r>
              <a:rPr lang="sr-Latn-RS" sz="1200" b="1" u="sng" dirty="0" smtClean="0">
                <a:solidFill>
                  <a:srgbClr val="FFFF00"/>
                </a:solidFill>
              </a:rPr>
              <a:t>Proces planiranja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&gt; 3.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Predviđanje kao osnova planiranja</a:t>
            </a:r>
            <a:endParaRPr lang="en-US" sz="12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99592" y="2060848"/>
            <a:ext cx="2160240" cy="7920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 smtClean="0"/>
              <a:t>DRUGE SLUŽBE PREDUZEĆA</a:t>
            </a:r>
            <a:endParaRPr lang="en-US" b="1" dirty="0"/>
          </a:p>
        </p:txBody>
      </p:sp>
      <p:sp>
        <p:nvSpPr>
          <p:cNvPr id="10" name="Down Arrow 9"/>
          <p:cNvSpPr/>
          <p:nvPr/>
        </p:nvSpPr>
        <p:spPr>
          <a:xfrm>
            <a:off x="2267744" y="2924944"/>
            <a:ext cx="360040" cy="72008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699792" y="306896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b="1" dirty="0" smtClean="0"/>
              <a:t>daju informacije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1331640" y="3717032"/>
            <a:ext cx="2160240" cy="7920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 smtClean="0"/>
              <a:t>MENADŽMENT </a:t>
            </a:r>
            <a:endParaRPr lang="en-US" b="1" dirty="0"/>
          </a:p>
        </p:txBody>
      </p:sp>
      <p:sp>
        <p:nvSpPr>
          <p:cNvPr id="16" name="Left-Right Arrow 15"/>
          <p:cNvSpPr/>
          <p:nvPr/>
        </p:nvSpPr>
        <p:spPr>
          <a:xfrm>
            <a:off x="3707904" y="3933056"/>
            <a:ext cx="1584176" cy="432048"/>
          </a:xfrm>
          <a:prstGeom prst="left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508104" y="3717032"/>
            <a:ext cx="2160240" cy="7920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 smtClean="0"/>
              <a:t>PLANSKA SLUŽBA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899592" y="501317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Latn-RS" b="1" dirty="0" smtClean="0">
                <a:solidFill>
                  <a:srgbClr val="FFFF00"/>
                </a:solidFill>
              </a:rPr>
              <a:t>   priprema upravljačke odluke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75656" y="4561964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sr-Latn-RS" sz="2800" b="1" dirty="0" smtClean="0">
                <a:ln/>
                <a:solidFill>
                  <a:schemeClr val="accent3"/>
                </a:solidFill>
              </a:rPr>
              <a:t>PLANIRA</a:t>
            </a:r>
            <a:endParaRPr lang="en-US" sz="2800" b="1" dirty="0">
              <a:ln/>
              <a:solidFill>
                <a:schemeClr val="accent3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08104" y="4581128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sr-Latn-RS" sz="2800" b="1" dirty="0" smtClean="0">
                <a:ln/>
                <a:solidFill>
                  <a:schemeClr val="accent3"/>
                </a:solidFill>
              </a:rPr>
              <a:t>PIŠE PLANOVE</a:t>
            </a:r>
            <a:endParaRPr lang="en-US" sz="2800" b="1" dirty="0">
              <a:ln/>
              <a:solidFill>
                <a:schemeClr val="accent3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04048" y="500388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Latn-RS" b="1" dirty="0" smtClean="0">
                <a:solidFill>
                  <a:srgbClr val="FFFF00"/>
                </a:solidFill>
              </a:rPr>
              <a:t>   instrumentalizuje upr. odluke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b="1" dirty="0" smtClean="0"/>
              <a:t>3. </a:t>
            </a:r>
            <a:r>
              <a:rPr lang="sr-Latn-RS" b="1" dirty="0" smtClean="0"/>
              <a:t>Predviđanje kao osnova planiranja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79512" y="2204864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3200" b="1" dirty="0" smtClean="0">
                <a:solidFill>
                  <a:srgbClr val="FFFF00"/>
                </a:solidFill>
              </a:rPr>
              <a:t>Zašto predviđati? 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496" y="0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1.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Zadaci planiranja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&gt; 2.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Proces planiranja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&gt; </a:t>
            </a:r>
            <a:r>
              <a:rPr lang="sr-Latn-RS" sz="1200" b="1" u="sng" dirty="0" smtClean="0">
                <a:solidFill>
                  <a:srgbClr val="FFFF00"/>
                </a:solidFill>
              </a:rPr>
              <a:t>3. </a:t>
            </a:r>
            <a:r>
              <a:rPr lang="sr-Latn-RS" sz="1200" b="1" u="sng" dirty="0" smtClean="0">
                <a:solidFill>
                  <a:srgbClr val="FFFF00"/>
                </a:solidFill>
              </a:rPr>
              <a:t>Predviđanje kao osnova planiranja</a:t>
            </a:r>
            <a:endParaRPr lang="en-US" sz="1200" b="1" u="sng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31640" y="2708920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 smtClean="0"/>
              <a:t>zato što u budućnosti nastaju promene: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16024" y="4077072"/>
            <a:ext cx="37079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 smtClean="0">
                <a:solidFill>
                  <a:srgbClr val="FFC000"/>
                </a:solidFill>
              </a:rPr>
              <a:t>INTERNE PROMENE</a:t>
            </a:r>
          </a:p>
          <a:p>
            <a:pPr>
              <a:buFont typeface="Arial" pitchFamily="34" charset="0"/>
              <a:buChar char="•"/>
            </a:pPr>
            <a:r>
              <a:rPr lang="sr-Latn-RS" b="1" dirty="0" smtClean="0"/>
              <a:t> </a:t>
            </a:r>
            <a:r>
              <a:rPr lang="sr-Latn-RS" b="1" dirty="0" smtClean="0"/>
              <a:t>  unutar preduzeća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508104" y="4047455"/>
            <a:ext cx="37444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 smtClean="0">
                <a:solidFill>
                  <a:srgbClr val="FFC000"/>
                </a:solidFill>
              </a:rPr>
              <a:t>EKSTERNE PROMENE</a:t>
            </a:r>
          </a:p>
          <a:p>
            <a:pPr>
              <a:buFont typeface="Arial" pitchFamily="34" charset="0"/>
              <a:buChar char="•"/>
            </a:pPr>
            <a:r>
              <a:rPr lang="sr-Latn-RS" b="1" dirty="0" smtClean="0"/>
              <a:t> </a:t>
            </a:r>
            <a:r>
              <a:rPr lang="sr-Latn-RS" b="1" dirty="0" smtClean="0"/>
              <a:t>  van preduzeća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1979712" y="3356992"/>
            <a:ext cx="1152128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156176" y="3356992"/>
            <a:ext cx="1152128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4098" name="Picture 2" descr="http://www.tiinteriors.com/data1/images/corporate-interio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869160"/>
            <a:ext cx="3067101" cy="184026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100" name="Picture 4" descr="http://www.talkingbiznews.com/wp-content/uploads/2011/01/Financial-market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4869160"/>
            <a:ext cx="2952328" cy="1800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b="1" dirty="0" smtClean="0"/>
              <a:t>3. </a:t>
            </a:r>
            <a:r>
              <a:rPr lang="sr-Latn-RS" b="1" dirty="0" smtClean="0"/>
              <a:t>Predviđanje kao osnova planiranja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79512" y="2204864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3200" b="1" dirty="0" smtClean="0">
                <a:solidFill>
                  <a:srgbClr val="FFFF00"/>
                </a:solidFill>
              </a:rPr>
              <a:t>Šta uslovljava predviđanje?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496" y="0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1.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Zadaci planiranja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&gt; 2.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Proces planiranja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&gt; </a:t>
            </a:r>
            <a:r>
              <a:rPr lang="sr-Latn-RS" sz="1200" b="1" u="sng" dirty="0" smtClean="0">
                <a:solidFill>
                  <a:srgbClr val="FFFF00"/>
                </a:solidFill>
              </a:rPr>
              <a:t>3. </a:t>
            </a:r>
            <a:r>
              <a:rPr lang="sr-Latn-RS" sz="1200" b="1" u="sng" dirty="0" smtClean="0">
                <a:solidFill>
                  <a:srgbClr val="FFFF00"/>
                </a:solidFill>
              </a:rPr>
              <a:t>Predviđanje kao osnova planiranja</a:t>
            </a:r>
            <a:endParaRPr lang="en-US" sz="1200" b="1" u="sng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6024" y="3554432"/>
            <a:ext cx="37079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 smtClean="0">
                <a:solidFill>
                  <a:srgbClr val="FFC000"/>
                </a:solidFill>
              </a:rPr>
              <a:t>ISTRAŽIVANJA I RAZVOJ</a:t>
            </a:r>
          </a:p>
          <a:p>
            <a:pPr>
              <a:buFont typeface="Arial" pitchFamily="34" charset="0"/>
              <a:buChar char="•"/>
            </a:pPr>
            <a:r>
              <a:rPr lang="sr-Latn-RS" b="1" dirty="0" smtClean="0"/>
              <a:t> </a:t>
            </a:r>
            <a:r>
              <a:rPr lang="sr-Latn-RS" b="1" dirty="0" smtClean="0"/>
              <a:t>  ukoliko preduzeće više istražuje, bolje predviđa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508104" y="3524815"/>
            <a:ext cx="37444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 smtClean="0">
                <a:solidFill>
                  <a:srgbClr val="FFC000"/>
                </a:solidFill>
              </a:rPr>
              <a:t>PERIOD PLANIRANJA</a:t>
            </a:r>
          </a:p>
          <a:p>
            <a:pPr>
              <a:buFont typeface="Arial" pitchFamily="34" charset="0"/>
              <a:buChar char="•"/>
            </a:pPr>
            <a:r>
              <a:rPr lang="sr-Latn-RS" b="1" dirty="0" smtClean="0"/>
              <a:t> </a:t>
            </a:r>
            <a:r>
              <a:rPr lang="sr-Latn-RS" b="1" dirty="0" smtClean="0"/>
              <a:t>  što je kraći period, to je sigurnije predviđanje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1979712" y="2852936"/>
            <a:ext cx="1152128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156176" y="2852936"/>
            <a:ext cx="1152128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21506" name="Picture 2" descr="http://paulabrown.net/contact-us-icon-png-2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653136"/>
            <a:ext cx="2751372" cy="201622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" name="Picture 15" descr="time_manageme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4653136"/>
            <a:ext cx="2592288" cy="204275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704088"/>
            <a:ext cx="89644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b="1" dirty="0" smtClean="0"/>
              <a:t>Rezime: </a:t>
            </a:r>
            <a:r>
              <a:rPr lang="sr-Latn-RS" b="1" dirty="0" smtClean="0"/>
              <a:t>Pojam i sadržaj funkcije planiranja</a:t>
            </a:r>
            <a:endParaRPr lang="en-US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1918573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Autor  prezentacije:</a:t>
            </a:r>
          </a:p>
          <a:p>
            <a:pPr algn="ctr"/>
            <a:r>
              <a:rPr lang="sr-Latn-R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Miloš Ivaniš</a:t>
            </a:r>
            <a:endParaRPr lang="en-US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3214717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Korišćeni pisani izvori: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3645024"/>
            <a:ext cx="4104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Latn-R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“</a:t>
            </a:r>
            <a:r>
              <a:rPr lang="sr-Latn-R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Poslovna ekonomija za III razred ekonomske škole</a:t>
            </a:r>
            <a:r>
              <a:rPr lang="sr-Latn-R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”,</a:t>
            </a:r>
          </a:p>
          <a:p>
            <a:r>
              <a:rPr lang="sr-Latn-R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Božidar Stavrić, Blagoje Paunović, Zavod za udžbenike, Beograd, 2010.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76056" y="321297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Korišćeni elektronski izvori: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44008" y="3645024"/>
            <a:ext cx="41044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Latn-RS" u="sng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en-US" u="sng" dirty="0" smtClean="0">
                <a:solidFill>
                  <a:schemeClr val="tx2">
                    <a:lumMod val="90000"/>
                  </a:schemeClr>
                </a:solidFill>
              </a:rPr>
              <a:t>2regularguys.com</a:t>
            </a:r>
            <a:endParaRPr lang="sr-Latn-RS" u="sng" dirty="0" smtClean="0">
              <a:solidFill>
                <a:schemeClr val="tx2">
                  <a:lumMod val="9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sr-Latn-RS" u="sng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u="sng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tiinteriors.com</a:t>
            </a:r>
            <a:endParaRPr lang="sr-Latn-RS" u="sng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sr-Latn-RS" u="sng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u="sng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talkingbiznews.com</a:t>
            </a:r>
            <a:endParaRPr lang="sr-Latn-RS" u="sng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sr-Latn-RS" dirty="0" smtClean="0"/>
              <a:t> </a:t>
            </a:r>
            <a:r>
              <a:rPr lang="en-US" u="sng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galleryhip.com</a:t>
            </a:r>
            <a:endParaRPr lang="sr-Latn-RS" u="sng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sr-Latn-RS" u="sng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u="sng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findicons.com</a:t>
            </a:r>
            <a:endParaRPr lang="sr-Latn-RS" u="sng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67544" y="3068960"/>
            <a:ext cx="8064896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10" name="Picture 9" descr="The logo.PNG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203848" y="5498615"/>
            <a:ext cx="2700000" cy="810705"/>
          </a:xfrm>
          <a:prstGeom prst="rect">
            <a:avLst/>
          </a:prstGeom>
          <a:effectLst>
            <a:outerShdw blurRad="50800" dist="38100" dir="2700000" algn="tl" rotWithShape="0">
              <a:prstClr val="black"/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1907704" y="980728"/>
            <a:ext cx="54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32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Hvala na pažnji. </a:t>
            </a:r>
            <a:endParaRPr lang="en-US" sz="32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4048" y="1929606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Stručna pomoć:</a:t>
            </a:r>
          </a:p>
          <a:p>
            <a:pPr algn="ctr"/>
            <a:r>
              <a:rPr lang="sr-Latn-R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prof dr Marko Ivaniš</a:t>
            </a:r>
          </a:p>
          <a:p>
            <a:pPr algn="ctr"/>
            <a:r>
              <a:rPr lang="en-US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prof</a:t>
            </a:r>
            <a:r>
              <a:rPr lang="sr-Latn-R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sr-Latn-R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Gordana Dimitrov</a:t>
            </a:r>
            <a:endParaRPr lang="en-US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368</TotalTime>
  <Words>336</Words>
  <Application>Microsoft Office PowerPoint</Application>
  <PresentationFormat>On-screen Show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Pojam i sadržaj funkcije planiranja</vt:lpstr>
      <vt:lpstr>Sadržaj: Pojam i sadržaj funkcije planiranja</vt:lpstr>
      <vt:lpstr>1. Zadaci planiranja</vt:lpstr>
      <vt:lpstr>2. Proces planiranja</vt:lpstr>
      <vt:lpstr>3. Predviđanje kao osnova planiranja</vt:lpstr>
      <vt:lpstr>3. Predviđanje kao osnova planiranja</vt:lpstr>
      <vt:lpstr>Rezime: Pojam i sadržaj funkcije planiranja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Teorije i koncepti upravljanja</dc:title>
  <dc:creator>Miloš Ivaniš</dc:creator>
  <cp:lastModifiedBy>Miloš Ivaniš</cp:lastModifiedBy>
  <cp:revision>20</cp:revision>
  <dcterms:created xsi:type="dcterms:W3CDTF">2015-02-25T20:15:52Z</dcterms:created>
  <dcterms:modified xsi:type="dcterms:W3CDTF">2015-03-15T19:23:05Z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