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9" r:id="rId13"/>
    <p:sldId id="270" r:id="rId14"/>
    <p:sldId id="271" r:id="rId15"/>
    <p:sldId id="260" r:id="rId16"/>
    <p:sldId id="272" r:id="rId17"/>
    <p:sldId id="273" r:id="rId18"/>
    <p:sldId id="276" r:id="rId19"/>
    <p:sldId id="274" r:id="rId20"/>
    <p:sldId id="275" r:id="rId21"/>
    <p:sldId id="279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2B67AF"/>
    <a:srgbClr val="422C16"/>
    <a:srgbClr val="0C788E"/>
    <a:srgbClr val="006666"/>
    <a:srgbClr val="0099CC"/>
    <a:srgbClr val="660066"/>
    <a:srgbClr val="015153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717" autoAdjust="0"/>
  </p:normalViewPr>
  <p:slideViewPr>
    <p:cSldViewPr>
      <p:cViewPr varScale="1">
        <p:scale>
          <a:sx n="99" d="100"/>
          <a:sy n="99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image" Target="../media/image4.png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image" Target="../media/image4.png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D0BD4-CCDE-42DC-AD2F-CF0F0298C494}" type="doc">
      <dgm:prSet loTypeId="urn:microsoft.com/office/officeart/2005/8/layout/hList3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44775A-B0D4-442D-8D87-807BB9C6BF30}">
      <dgm:prSet phldrT="[Text]"/>
      <dgm:spPr/>
      <dgm:t>
        <a:bodyPr/>
        <a:lstStyle/>
        <a:p>
          <a:r>
            <a:rPr lang="sr-Cyrl-RS" b="1" dirty="0" smtClean="0"/>
            <a:t>ФИНАНСИЈСКА ТРЖИШТА</a:t>
          </a:r>
          <a:endParaRPr lang="en-US" b="1" dirty="0"/>
        </a:p>
      </dgm:t>
    </dgm:pt>
    <dgm:pt modelId="{4C9A5E03-7860-4C37-B5E5-860116BFB2E8}" type="parTrans" cxnId="{6ACC59B6-F31A-427B-8893-64792B8541B4}">
      <dgm:prSet/>
      <dgm:spPr/>
      <dgm:t>
        <a:bodyPr/>
        <a:lstStyle/>
        <a:p>
          <a:endParaRPr lang="en-US"/>
        </a:p>
      </dgm:t>
    </dgm:pt>
    <dgm:pt modelId="{EDE88390-85E6-4930-A1F2-FBF6B242D00C}" type="sibTrans" cxnId="{6ACC59B6-F31A-427B-8893-64792B8541B4}">
      <dgm:prSet/>
      <dgm:spPr/>
      <dgm:t>
        <a:bodyPr/>
        <a:lstStyle/>
        <a:p>
          <a:endParaRPr lang="en-US"/>
        </a:p>
      </dgm:t>
    </dgm:pt>
    <dgm:pt modelId="{F6CA0275-7545-4B23-B895-ABDE712F4625}">
      <dgm:prSet phldrT="[Text]"/>
      <dgm:spPr>
        <a:gradFill rotWithShape="0">
          <a:gsLst>
            <a:gs pos="7000">
              <a:srgbClr val="2B67AF"/>
            </a:gs>
            <a:gs pos="80000">
              <a:schemeClr val="accent1"/>
            </a:gs>
            <a:gs pos="100000">
              <a:schemeClr val="accent1"/>
            </a:gs>
          </a:gsLst>
        </a:gradFill>
      </dgm:spPr>
      <dgm:t>
        <a:bodyPr/>
        <a:lstStyle/>
        <a:p>
          <a:r>
            <a:rPr lang="sr-Cyrl-RS" dirty="0" smtClean="0"/>
            <a:t>1. Новчано тржиште</a:t>
          </a:r>
          <a:endParaRPr lang="en-US" dirty="0"/>
        </a:p>
      </dgm:t>
    </dgm:pt>
    <dgm:pt modelId="{5B3C6949-13C0-456D-8C66-F29BC7E9D93B}" type="parTrans" cxnId="{F3E5D32A-7C6B-4234-BB4C-25C2FE89BD7F}">
      <dgm:prSet/>
      <dgm:spPr/>
      <dgm:t>
        <a:bodyPr/>
        <a:lstStyle/>
        <a:p>
          <a:endParaRPr lang="en-US"/>
        </a:p>
      </dgm:t>
    </dgm:pt>
    <dgm:pt modelId="{9B2ADC87-67C9-424D-A3EA-E0A522F09E9B}" type="sibTrans" cxnId="{F3E5D32A-7C6B-4234-BB4C-25C2FE89BD7F}">
      <dgm:prSet/>
      <dgm:spPr/>
      <dgm:t>
        <a:bodyPr/>
        <a:lstStyle/>
        <a:p>
          <a:endParaRPr lang="en-US"/>
        </a:p>
      </dgm:t>
    </dgm:pt>
    <dgm:pt modelId="{DCBA80FE-B807-4DD1-B3E8-C99FB66642BD}">
      <dgm:prSet phldrT="[Text]"/>
      <dgm:spPr/>
      <dgm:t>
        <a:bodyPr/>
        <a:lstStyle/>
        <a:p>
          <a:r>
            <a:rPr lang="sr-Cyrl-RS" dirty="0" smtClean="0"/>
            <a:t>2. Девизно тржиште</a:t>
          </a:r>
          <a:endParaRPr lang="en-US" dirty="0"/>
        </a:p>
      </dgm:t>
    </dgm:pt>
    <dgm:pt modelId="{0D014743-3DE0-4D86-89A3-016BD1261C82}" type="parTrans" cxnId="{0745B8BA-06C9-49C4-AAFB-5FD0BC7CAEE0}">
      <dgm:prSet/>
      <dgm:spPr/>
      <dgm:t>
        <a:bodyPr/>
        <a:lstStyle/>
        <a:p>
          <a:endParaRPr lang="en-US"/>
        </a:p>
      </dgm:t>
    </dgm:pt>
    <dgm:pt modelId="{0A1132D9-A5F3-4910-B4C2-583D9A10B929}" type="sibTrans" cxnId="{0745B8BA-06C9-49C4-AAFB-5FD0BC7CAEE0}">
      <dgm:prSet/>
      <dgm:spPr/>
      <dgm:t>
        <a:bodyPr/>
        <a:lstStyle/>
        <a:p>
          <a:endParaRPr lang="en-US"/>
        </a:p>
      </dgm:t>
    </dgm:pt>
    <dgm:pt modelId="{1B4E73B3-DA3F-4077-8034-30EC1D02383B}">
      <dgm:prSet phldrT="[Text]"/>
      <dgm:spPr/>
      <dgm:t>
        <a:bodyPr/>
        <a:lstStyle/>
        <a:p>
          <a:r>
            <a:rPr lang="sr-Cyrl-RS" dirty="0" smtClean="0"/>
            <a:t>3. Тржиште капитала</a:t>
          </a:r>
          <a:endParaRPr lang="en-US" dirty="0"/>
        </a:p>
      </dgm:t>
    </dgm:pt>
    <dgm:pt modelId="{83734059-8258-4A1A-BF0F-AAF9B2A27842}" type="parTrans" cxnId="{C3FDFA25-6E42-43F7-ADED-86B60E15B69C}">
      <dgm:prSet/>
      <dgm:spPr/>
      <dgm:t>
        <a:bodyPr/>
        <a:lstStyle/>
        <a:p>
          <a:endParaRPr lang="en-US"/>
        </a:p>
      </dgm:t>
    </dgm:pt>
    <dgm:pt modelId="{9980BC65-399F-48EB-8914-95030079FD28}" type="sibTrans" cxnId="{C3FDFA25-6E42-43F7-ADED-86B60E15B69C}">
      <dgm:prSet/>
      <dgm:spPr/>
      <dgm:t>
        <a:bodyPr/>
        <a:lstStyle/>
        <a:p>
          <a:endParaRPr lang="en-US"/>
        </a:p>
      </dgm:t>
    </dgm:pt>
    <dgm:pt modelId="{C63FC358-FC4C-4F05-8D70-4F17D80B6465}" type="pres">
      <dgm:prSet presAssocID="{92ED0BD4-CCDE-42DC-AD2F-CF0F0298C49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B53FCD-586D-447A-A453-AA9D9DEE8AB5}" type="pres">
      <dgm:prSet presAssocID="{E544775A-B0D4-442D-8D87-807BB9C6BF30}" presName="roof" presStyleLbl="dkBgShp" presStyleIdx="0" presStyleCnt="2" custScaleY="42099"/>
      <dgm:spPr/>
      <dgm:t>
        <a:bodyPr/>
        <a:lstStyle/>
        <a:p>
          <a:endParaRPr lang="en-US"/>
        </a:p>
      </dgm:t>
    </dgm:pt>
    <dgm:pt modelId="{6B814033-42F1-4EAA-9C49-C9ADA2A83549}" type="pres">
      <dgm:prSet presAssocID="{E544775A-B0D4-442D-8D87-807BB9C6BF30}" presName="pillars" presStyleCnt="0"/>
      <dgm:spPr/>
    </dgm:pt>
    <dgm:pt modelId="{CDEE4998-36DB-4429-B87C-9F38E4BD0E96}" type="pres">
      <dgm:prSet presAssocID="{E544775A-B0D4-442D-8D87-807BB9C6BF3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4E5B6-614F-4919-B205-3BC94EB7CC3C}" type="pres">
      <dgm:prSet presAssocID="{DCBA80FE-B807-4DD1-B3E8-C99FB66642B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1DE59-3CF4-4D6D-A772-F741B16983BD}" type="pres">
      <dgm:prSet presAssocID="{1B4E73B3-DA3F-4077-8034-30EC1D02383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8EEE7-1181-4781-A3F8-81C49BF34C35}" type="pres">
      <dgm:prSet presAssocID="{E544775A-B0D4-442D-8D87-807BB9C6BF30}" presName="base" presStyleLbl="dkBgShp" presStyleIdx="1" presStyleCnt="2" custScaleY="207833"/>
      <dgm:spPr/>
    </dgm:pt>
  </dgm:ptLst>
  <dgm:cxnLst>
    <dgm:cxn modelId="{D2D49A39-9BE6-4B79-8C24-BBDFDE5C62CC}" type="presOf" srcId="{92ED0BD4-CCDE-42DC-AD2F-CF0F0298C494}" destId="{C63FC358-FC4C-4F05-8D70-4F17D80B6465}" srcOrd="0" destOrd="0" presId="urn:microsoft.com/office/officeart/2005/8/layout/hList3"/>
    <dgm:cxn modelId="{C3FDFA25-6E42-43F7-ADED-86B60E15B69C}" srcId="{E544775A-B0D4-442D-8D87-807BB9C6BF30}" destId="{1B4E73B3-DA3F-4077-8034-30EC1D02383B}" srcOrd="2" destOrd="0" parTransId="{83734059-8258-4A1A-BF0F-AAF9B2A27842}" sibTransId="{9980BC65-399F-48EB-8914-95030079FD28}"/>
    <dgm:cxn modelId="{F3E5D32A-7C6B-4234-BB4C-25C2FE89BD7F}" srcId="{E544775A-B0D4-442D-8D87-807BB9C6BF30}" destId="{F6CA0275-7545-4B23-B895-ABDE712F4625}" srcOrd="0" destOrd="0" parTransId="{5B3C6949-13C0-456D-8C66-F29BC7E9D93B}" sibTransId="{9B2ADC87-67C9-424D-A3EA-E0A522F09E9B}"/>
    <dgm:cxn modelId="{0745B8BA-06C9-49C4-AAFB-5FD0BC7CAEE0}" srcId="{E544775A-B0D4-442D-8D87-807BB9C6BF30}" destId="{DCBA80FE-B807-4DD1-B3E8-C99FB66642BD}" srcOrd="1" destOrd="0" parTransId="{0D014743-3DE0-4D86-89A3-016BD1261C82}" sibTransId="{0A1132D9-A5F3-4910-B4C2-583D9A10B929}"/>
    <dgm:cxn modelId="{DA7AE983-8B59-45D3-BD10-E54B022DB2C0}" type="presOf" srcId="{1B4E73B3-DA3F-4077-8034-30EC1D02383B}" destId="{6A61DE59-3CF4-4D6D-A772-F741B16983BD}" srcOrd="0" destOrd="0" presId="urn:microsoft.com/office/officeart/2005/8/layout/hList3"/>
    <dgm:cxn modelId="{6ACC59B6-F31A-427B-8893-64792B8541B4}" srcId="{92ED0BD4-CCDE-42DC-AD2F-CF0F0298C494}" destId="{E544775A-B0D4-442D-8D87-807BB9C6BF30}" srcOrd="0" destOrd="0" parTransId="{4C9A5E03-7860-4C37-B5E5-860116BFB2E8}" sibTransId="{EDE88390-85E6-4930-A1F2-FBF6B242D00C}"/>
    <dgm:cxn modelId="{7E5B797F-8CB4-41DC-86E7-7F12D9CA5BBB}" type="presOf" srcId="{DCBA80FE-B807-4DD1-B3E8-C99FB66642BD}" destId="{1914E5B6-614F-4919-B205-3BC94EB7CC3C}" srcOrd="0" destOrd="0" presId="urn:microsoft.com/office/officeart/2005/8/layout/hList3"/>
    <dgm:cxn modelId="{782A432B-9650-4A1E-888E-6EF646F4C263}" type="presOf" srcId="{E544775A-B0D4-442D-8D87-807BB9C6BF30}" destId="{D8B53FCD-586D-447A-A453-AA9D9DEE8AB5}" srcOrd="0" destOrd="0" presId="urn:microsoft.com/office/officeart/2005/8/layout/hList3"/>
    <dgm:cxn modelId="{C33E02C3-2BC9-4051-B072-C9960BBD19DA}" type="presOf" srcId="{F6CA0275-7545-4B23-B895-ABDE712F4625}" destId="{CDEE4998-36DB-4429-B87C-9F38E4BD0E96}" srcOrd="0" destOrd="0" presId="urn:microsoft.com/office/officeart/2005/8/layout/hList3"/>
    <dgm:cxn modelId="{19D4814D-5355-4CBB-AC9D-C4B8C3230025}" type="presParOf" srcId="{C63FC358-FC4C-4F05-8D70-4F17D80B6465}" destId="{D8B53FCD-586D-447A-A453-AA9D9DEE8AB5}" srcOrd="0" destOrd="0" presId="urn:microsoft.com/office/officeart/2005/8/layout/hList3"/>
    <dgm:cxn modelId="{FEF72783-8F75-4037-8584-2DE57B391671}" type="presParOf" srcId="{C63FC358-FC4C-4F05-8D70-4F17D80B6465}" destId="{6B814033-42F1-4EAA-9C49-C9ADA2A83549}" srcOrd="1" destOrd="0" presId="urn:microsoft.com/office/officeart/2005/8/layout/hList3"/>
    <dgm:cxn modelId="{F1A9F22D-BCDD-458C-9D7C-DC04F6F19511}" type="presParOf" srcId="{6B814033-42F1-4EAA-9C49-C9ADA2A83549}" destId="{CDEE4998-36DB-4429-B87C-9F38E4BD0E96}" srcOrd="0" destOrd="0" presId="urn:microsoft.com/office/officeart/2005/8/layout/hList3"/>
    <dgm:cxn modelId="{A2463E57-9200-4C15-95E2-07B9CC9B252D}" type="presParOf" srcId="{6B814033-42F1-4EAA-9C49-C9ADA2A83549}" destId="{1914E5B6-614F-4919-B205-3BC94EB7CC3C}" srcOrd="1" destOrd="0" presId="urn:microsoft.com/office/officeart/2005/8/layout/hList3"/>
    <dgm:cxn modelId="{21601A1A-EFDE-4910-B237-D49555ECCE1E}" type="presParOf" srcId="{6B814033-42F1-4EAA-9C49-C9ADA2A83549}" destId="{6A61DE59-3CF4-4D6D-A772-F741B16983BD}" srcOrd="2" destOrd="0" presId="urn:microsoft.com/office/officeart/2005/8/layout/hList3"/>
    <dgm:cxn modelId="{15AF3D2A-D5AB-457E-9DE7-EFDC53DFC567}" type="presParOf" srcId="{C63FC358-FC4C-4F05-8D70-4F17D80B6465}" destId="{7928EEE7-1181-4781-A3F8-81C49BF34C3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D86C41-3887-462D-80F4-41B81F533AA4}" type="doc">
      <dgm:prSet loTypeId="urn:microsoft.com/office/officeart/2005/8/layout/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3C76BD-E82C-4BBA-B46A-D241C7521047}">
      <dgm:prSet phldrT="[Text]"/>
      <dgm:spPr/>
      <dgm:t>
        <a:bodyPr/>
        <a:lstStyle/>
        <a:p>
          <a:r>
            <a:rPr lang="sr-Cyrl-RS" b="1" dirty="0" smtClean="0"/>
            <a:t>1. Хипотекарно тржиште</a:t>
          </a:r>
          <a:endParaRPr lang="en-US" b="1" dirty="0"/>
        </a:p>
      </dgm:t>
    </dgm:pt>
    <dgm:pt modelId="{A9592A71-9FE6-49E9-A477-E1E762120658}" type="parTrans" cxnId="{D69A4B43-8572-4B6B-B4E0-25A0751A3E6B}">
      <dgm:prSet/>
      <dgm:spPr/>
      <dgm:t>
        <a:bodyPr/>
        <a:lstStyle/>
        <a:p>
          <a:endParaRPr lang="en-US"/>
        </a:p>
      </dgm:t>
    </dgm:pt>
    <dgm:pt modelId="{2ECC93A9-EA79-4E25-BAEC-575C834C970B}" type="sibTrans" cxnId="{D69A4B43-8572-4B6B-B4E0-25A0751A3E6B}">
      <dgm:prSet/>
      <dgm:spPr/>
      <dgm:t>
        <a:bodyPr/>
        <a:lstStyle/>
        <a:p>
          <a:endParaRPr lang="en-US"/>
        </a:p>
      </dgm:t>
    </dgm:pt>
    <dgm:pt modelId="{636E3E52-CA9E-4407-A688-136571A68B5B}">
      <dgm:prSet phldrT="[Text]"/>
      <dgm:spPr/>
      <dgm:t>
        <a:bodyPr/>
        <a:lstStyle/>
        <a:p>
          <a:r>
            <a:rPr lang="sr-Cyrl-RS" b="1" dirty="0" smtClean="0"/>
            <a:t>2. Кредитно-инвестиционо тржиште</a:t>
          </a:r>
          <a:endParaRPr lang="en-US" b="1" dirty="0"/>
        </a:p>
      </dgm:t>
    </dgm:pt>
    <dgm:pt modelId="{A85E82C9-E8F7-4601-B622-97D3A76EAC85}" type="parTrans" cxnId="{28980961-84C6-4CCE-86DF-9D3F23DCA8BF}">
      <dgm:prSet/>
      <dgm:spPr/>
      <dgm:t>
        <a:bodyPr/>
        <a:lstStyle/>
        <a:p>
          <a:endParaRPr lang="en-US"/>
        </a:p>
      </dgm:t>
    </dgm:pt>
    <dgm:pt modelId="{E6A9AAA6-427A-49EB-A64F-A4EDE8F24E7D}" type="sibTrans" cxnId="{28980961-84C6-4CCE-86DF-9D3F23DCA8BF}">
      <dgm:prSet/>
      <dgm:spPr/>
      <dgm:t>
        <a:bodyPr/>
        <a:lstStyle/>
        <a:p>
          <a:endParaRPr lang="en-US"/>
        </a:p>
      </dgm:t>
    </dgm:pt>
    <dgm:pt modelId="{BA777C5B-9D48-4D35-AB29-59DA2EB2A084}">
      <dgm:prSet phldrT="[Text]"/>
      <dgm:spPr/>
      <dgm:t>
        <a:bodyPr/>
        <a:lstStyle/>
        <a:p>
          <a:r>
            <a:rPr lang="sr-Cyrl-RS" b="1" dirty="0" smtClean="0"/>
            <a:t>3. Тржиште дугорочних ХоВ</a:t>
          </a:r>
          <a:endParaRPr lang="en-US" b="1" dirty="0"/>
        </a:p>
      </dgm:t>
    </dgm:pt>
    <dgm:pt modelId="{5AC72865-2804-4BC9-A9BC-7AE55FAAA115}" type="parTrans" cxnId="{9D56614E-DBCD-491C-AA2E-99265628BA3E}">
      <dgm:prSet/>
      <dgm:spPr/>
      <dgm:t>
        <a:bodyPr/>
        <a:lstStyle/>
        <a:p>
          <a:endParaRPr lang="en-US"/>
        </a:p>
      </dgm:t>
    </dgm:pt>
    <dgm:pt modelId="{34C99813-4013-4BF6-BA3F-3EC3AB51ACA7}" type="sibTrans" cxnId="{9D56614E-DBCD-491C-AA2E-99265628BA3E}">
      <dgm:prSet/>
      <dgm:spPr/>
      <dgm:t>
        <a:bodyPr/>
        <a:lstStyle/>
        <a:p>
          <a:endParaRPr lang="en-US"/>
        </a:p>
      </dgm:t>
    </dgm:pt>
    <dgm:pt modelId="{10A95D9D-1B4B-4828-B971-508B0FE21FDF}">
      <dgm:prSet phldrT="[Text]"/>
      <dgm:spPr/>
      <dgm:t>
        <a:bodyPr/>
        <a:lstStyle/>
        <a:p>
          <a:r>
            <a:rPr lang="sr-Cyrl-RS" dirty="0" smtClean="0"/>
            <a:t>тржиште где се тргује </a:t>
          </a:r>
          <a:r>
            <a:rPr lang="sr-Cyrl-RS" b="1" dirty="0" smtClean="0"/>
            <a:t>хипотекарним кредитима и заложницама</a:t>
          </a:r>
          <a:endParaRPr lang="en-US" b="1" dirty="0"/>
        </a:p>
      </dgm:t>
    </dgm:pt>
    <dgm:pt modelId="{CF66E52C-FB22-4197-BBDC-DB365FC96018}" type="parTrans" cxnId="{24DDE36A-E3FA-436E-922A-C860B3E8FC35}">
      <dgm:prSet/>
      <dgm:spPr/>
      <dgm:t>
        <a:bodyPr/>
        <a:lstStyle/>
        <a:p>
          <a:endParaRPr lang="en-US"/>
        </a:p>
      </dgm:t>
    </dgm:pt>
    <dgm:pt modelId="{592C9176-3793-4313-A45E-2918730707D0}" type="sibTrans" cxnId="{24DDE36A-E3FA-436E-922A-C860B3E8FC35}">
      <dgm:prSet/>
      <dgm:spPr/>
      <dgm:t>
        <a:bodyPr/>
        <a:lstStyle/>
        <a:p>
          <a:endParaRPr lang="en-US"/>
        </a:p>
      </dgm:t>
    </dgm:pt>
    <dgm:pt modelId="{2A515A48-D475-45D5-8073-B4BDB379AA1C}">
      <dgm:prSet phldrT="[Text]"/>
      <dgm:spPr/>
      <dgm:t>
        <a:bodyPr/>
        <a:lstStyle/>
        <a:p>
          <a:r>
            <a:rPr lang="sr-Cyrl-RS" dirty="0" smtClean="0"/>
            <a:t>тржиште где се тргује </a:t>
          </a:r>
          <a:r>
            <a:rPr lang="sr-Cyrl-RS" b="1" dirty="0" smtClean="0"/>
            <a:t>дугорочним инвестиционим кредитима</a:t>
          </a:r>
          <a:endParaRPr lang="en-US" b="1" dirty="0"/>
        </a:p>
      </dgm:t>
    </dgm:pt>
    <dgm:pt modelId="{6CB3593F-BC28-4FA1-9C41-7827A2161FE0}" type="parTrans" cxnId="{3691EE86-8957-44EF-A7E9-E565EF86E82A}">
      <dgm:prSet/>
      <dgm:spPr/>
      <dgm:t>
        <a:bodyPr/>
        <a:lstStyle/>
        <a:p>
          <a:endParaRPr lang="en-US"/>
        </a:p>
      </dgm:t>
    </dgm:pt>
    <dgm:pt modelId="{CBA54525-0131-4A95-AD33-704B596A65D0}" type="sibTrans" cxnId="{3691EE86-8957-44EF-A7E9-E565EF86E82A}">
      <dgm:prSet/>
      <dgm:spPr/>
      <dgm:t>
        <a:bodyPr/>
        <a:lstStyle/>
        <a:p>
          <a:endParaRPr lang="en-US"/>
        </a:p>
      </dgm:t>
    </dgm:pt>
    <dgm:pt modelId="{15CCE4F1-DAF7-4975-8B7A-D5B9323DE156}">
      <dgm:prSet phldrT="[Text]"/>
      <dgm:spPr/>
      <dgm:t>
        <a:bodyPr/>
        <a:lstStyle/>
        <a:p>
          <a:r>
            <a:rPr lang="sr-Cyrl-RS" dirty="0" smtClean="0"/>
            <a:t>тржиште где се тргује </a:t>
          </a:r>
          <a:r>
            <a:rPr lang="sr-Cyrl-RS" b="1" dirty="0" smtClean="0"/>
            <a:t>акцијама и обвезницама</a:t>
          </a:r>
          <a:endParaRPr lang="en-US" b="1" dirty="0"/>
        </a:p>
      </dgm:t>
    </dgm:pt>
    <dgm:pt modelId="{FB1998E6-4FCA-4937-A6A5-10439BEEE3C2}" type="parTrans" cxnId="{866F25D7-82A8-4F15-B437-F14D2E179C08}">
      <dgm:prSet/>
      <dgm:spPr/>
      <dgm:t>
        <a:bodyPr/>
        <a:lstStyle/>
        <a:p>
          <a:endParaRPr lang="en-US"/>
        </a:p>
      </dgm:t>
    </dgm:pt>
    <dgm:pt modelId="{88367921-E413-495C-9D9A-05A9D5B8E13D}" type="sibTrans" cxnId="{866F25D7-82A8-4F15-B437-F14D2E179C08}">
      <dgm:prSet/>
      <dgm:spPr/>
      <dgm:t>
        <a:bodyPr/>
        <a:lstStyle/>
        <a:p>
          <a:endParaRPr lang="en-US"/>
        </a:p>
      </dgm:t>
    </dgm:pt>
    <dgm:pt modelId="{BB4BC359-C63E-4243-A81E-F49312E0D57C}" type="pres">
      <dgm:prSet presAssocID="{D3D86C41-3887-462D-80F4-41B81F533A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51195D-F4AD-460E-BDA7-22CAFC4D8B67}" type="pres">
      <dgm:prSet presAssocID="{EF3C76BD-E82C-4BBA-B46A-D241C7521047}" presName="parentLin" presStyleCnt="0"/>
      <dgm:spPr/>
    </dgm:pt>
    <dgm:pt modelId="{5A45146A-ADB2-4409-BD5A-DBE8421E2F5E}" type="pres">
      <dgm:prSet presAssocID="{EF3C76BD-E82C-4BBA-B46A-D241C752104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E54ADD1-8612-4E86-B440-A8DC9593E521}" type="pres">
      <dgm:prSet presAssocID="{EF3C76BD-E82C-4BBA-B46A-D241C75210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4F33C-A275-4F8A-9073-9A8EF16F56BB}" type="pres">
      <dgm:prSet presAssocID="{EF3C76BD-E82C-4BBA-B46A-D241C7521047}" presName="negativeSpace" presStyleCnt="0"/>
      <dgm:spPr/>
    </dgm:pt>
    <dgm:pt modelId="{82E23D10-74F1-4A45-BC22-15CBBB451C2D}" type="pres">
      <dgm:prSet presAssocID="{EF3C76BD-E82C-4BBA-B46A-D241C752104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B3767-2460-4002-B334-024B88D8DE4B}" type="pres">
      <dgm:prSet presAssocID="{2ECC93A9-EA79-4E25-BAEC-575C834C970B}" presName="spaceBetweenRectangles" presStyleCnt="0"/>
      <dgm:spPr/>
    </dgm:pt>
    <dgm:pt modelId="{CC57BC27-D6F9-48D2-ADED-795F88EBD481}" type="pres">
      <dgm:prSet presAssocID="{636E3E52-CA9E-4407-A688-136571A68B5B}" presName="parentLin" presStyleCnt="0"/>
      <dgm:spPr/>
    </dgm:pt>
    <dgm:pt modelId="{F8F58846-C0C1-4612-B266-89E544732D30}" type="pres">
      <dgm:prSet presAssocID="{636E3E52-CA9E-4407-A688-136571A68B5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F0BB892-2932-4706-BD0B-AA42F6965F1B}" type="pres">
      <dgm:prSet presAssocID="{636E3E52-CA9E-4407-A688-136571A68B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AE274-7C14-4FE4-A9AA-BD873CD99AD1}" type="pres">
      <dgm:prSet presAssocID="{636E3E52-CA9E-4407-A688-136571A68B5B}" presName="negativeSpace" presStyleCnt="0"/>
      <dgm:spPr/>
    </dgm:pt>
    <dgm:pt modelId="{05264F7A-AB15-446A-8E9E-0E34599B4160}" type="pres">
      <dgm:prSet presAssocID="{636E3E52-CA9E-4407-A688-136571A68B5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451D6-5D2C-4EA1-8B29-D1017D529C52}" type="pres">
      <dgm:prSet presAssocID="{E6A9AAA6-427A-49EB-A64F-A4EDE8F24E7D}" presName="spaceBetweenRectangles" presStyleCnt="0"/>
      <dgm:spPr/>
    </dgm:pt>
    <dgm:pt modelId="{91A22CB5-B501-401C-A10C-EA2648710D56}" type="pres">
      <dgm:prSet presAssocID="{BA777C5B-9D48-4D35-AB29-59DA2EB2A084}" presName="parentLin" presStyleCnt="0"/>
      <dgm:spPr/>
    </dgm:pt>
    <dgm:pt modelId="{2E83118D-2EE6-487D-A7AB-7A37B0E9D299}" type="pres">
      <dgm:prSet presAssocID="{BA777C5B-9D48-4D35-AB29-59DA2EB2A08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A532609-AA4F-4A77-B656-81769F77E0F5}" type="pres">
      <dgm:prSet presAssocID="{BA777C5B-9D48-4D35-AB29-59DA2EB2A0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DAB18-AEF6-4D66-9A53-F9FFCF3CC816}" type="pres">
      <dgm:prSet presAssocID="{BA777C5B-9D48-4D35-AB29-59DA2EB2A084}" presName="negativeSpace" presStyleCnt="0"/>
      <dgm:spPr/>
    </dgm:pt>
    <dgm:pt modelId="{0B2B2F1C-8DCB-4486-A9CA-79D63B664174}" type="pres">
      <dgm:prSet presAssocID="{BA777C5B-9D48-4D35-AB29-59DA2EB2A08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DDE36A-E3FA-436E-922A-C860B3E8FC35}" srcId="{EF3C76BD-E82C-4BBA-B46A-D241C7521047}" destId="{10A95D9D-1B4B-4828-B971-508B0FE21FDF}" srcOrd="0" destOrd="0" parTransId="{CF66E52C-FB22-4197-BBDC-DB365FC96018}" sibTransId="{592C9176-3793-4313-A45E-2918730707D0}"/>
    <dgm:cxn modelId="{3691EE86-8957-44EF-A7E9-E565EF86E82A}" srcId="{636E3E52-CA9E-4407-A688-136571A68B5B}" destId="{2A515A48-D475-45D5-8073-B4BDB379AA1C}" srcOrd="0" destOrd="0" parTransId="{6CB3593F-BC28-4FA1-9C41-7827A2161FE0}" sibTransId="{CBA54525-0131-4A95-AD33-704B596A65D0}"/>
    <dgm:cxn modelId="{D69A4B43-8572-4B6B-B4E0-25A0751A3E6B}" srcId="{D3D86C41-3887-462D-80F4-41B81F533AA4}" destId="{EF3C76BD-E82C-4BBA-B46A-D241C7521047}" srcOrd="0" destOrd="0" parTransId="{A9592A71-9FE6-49E9-A477-E1E762120658}" sibTransId="{2ECC93A9-EA79-4E25-BAEC-575C834C970B}"/>
    <dgm:cxn modelId="{54D5AE0E-F942-4D42-AFFC-B9E5B95F0540}" type="presOf" srcId="{15CCE4F1-DAF7-4975-8B7A-D5B9323DE156}" destId="{0B2B2F1C-8DCB-4486-A9CA-79D63B664174}" srcOrd="0" destOrd="0" presId="urn:microsoft.com/office/officeart/2005/8/layout/list1"/>
    <dgm:cxn modelId="{42CD218B-C6E3-4218-AEA1-097157799478}" type="presOf" srcId="{EF3C76BD-E82C-4BBA-B46A-D241C7521047}" destId="{3E54ADD1-8612-4E86-B440-A8DC9593E521}" srcOrd="1" destOrd="0" presId="urn:microsoft.com/office/officeart/2005/8/layout/list1"/>
    <dgm:cxn modelId="{87FA688F-D6CC-4767-A520-F2EFF1286F34}" type="presOf" srcId="{EF3C76BD-E82C-4BBA-B46A-D241C7521047}" destId="{5A45146A-ADB2-4409-BD5A-DBE8421E2F5E}" srcOrd="0" destOrd="0" presId="urn:microsoft.com/office/officeart/2005/8/layout/list1"/>
    <dgm:cxn modelId="{866F25D7-82A8-4F15-B437-F14D2E179C08}" srcId="{BA777C5B-9D48-4D35-AB29-59DA2EB2A084}" destId="{15CCE4F1-DAF7-4975-8B7A-D5B9323DE156}" srcOrd="0" destOrd="0" parTransId="{FB1998E6-4FCA-4937-A6A5-10439BEEE3C2}" sibTransId="{88367921-E413-495C-9D9A-05A9D5B8E13D}"/>
    <dgm:cxn modelId="{9A3D1CBE-0C33-4DEE-A078-8067197C98CF}" type="presOf" srcId="{636E3E52-CA9E-4407-A688-136571A68B5B}" destId="{5F0BB892-2932-4706-BD0B-AA42F6965F1B}" srcOrd="1" destOrd="0" presId="urn:microsoft.com/office/officeart/2005/8/layout/list1"/>
    <dgm:cxn modelId="{35A4FCB4-E97C-4C99-AAFE-AB317C53577F}" type="presOf" srcId="{10A95D9D-1B4B-4828-B971-508B0FE21FDF}" destId="{82E23D10-74F1-4A45-BC22-15CBBB451C2D}" srcOrd="0" destOrd="0" presId="urn:microsoft.com/office/officeart/2005/8/layout/list1"/>
    <dgm:cxn modelId="{9D56614E-DBCD-491C-AA2E-99265628BA3E}" srcId="{D3D86C41-3887-462D-80F4-41B81F533AA4}" destId="{BA777C5B-9D48-4D35-AB29-59DA2EB2A084}" srcOrd="2" destOrd="0" parTransId="{5AC72865-2804-4BC9-A9BC-7AE55FAAA115}" sibTransId="{34C99813-4013-4BF6-BA3F-3EC3AB51ACA7}"/>
    <dgm:cxn modelId="{336E9368-0C3A-4AEE-912E-92C67F027477}" type="presOf" srcId="{BA777C5B-9D48-4D35-AB29-59DA2EB2A084}" destId="{2E83118D-2EE6-487D-A7AB-7A37B0E9D299}" srcOrd="0" destOrd="0" presId="urn:microsoft.com/office/officeart/2005/8/layout/list1"/>
    <dgm:cxn modelId="{08BE21AD-273B-4D78-A49E-2CCCA0F22C0F}" type="presOf" srcId="{BA777C5B-9D48-4D35-AB29-59DA2EB2A084}" destId="{7A532609-AA4F-4A77-B656-81769F77E0F5}" srcOrd="1" destOrd="0" presId="urn:microsoft.com/office/officeart/2005/8/layout/list1"/>
    <dgm:cxn modelId="{7BA4CE18-96C4-46C9-BC1E-E92E574C134A}" type="presOf" srcId="{2A515A48-D475-45D5-8073-B4BDB379AA1C}" destId="{05264F7A-AB15-446A-8E9E-0E34599B4160}" srcOrd="0" destOrd="0" presId="urn:microsoft.com/office/officeart/2005/8/layout/list1"/>
    <dgm:cxn modelId="{8C814266-3AC4-4B0A-A360-A1078DE2CCD0}" type="presOf" srcId="{D3D86C41-3887-462D-80F4-41B81F533AA4}" destId="{BB4BC359-C63E-4243-A81E-F49312E0D57C}" srcOrd="0" destOrd="0" presId="urn:microsoft.com/office/officeart/2005/8/layout/list1"/>
    <dgm:cxn modelId="{28980961-84C6-4CCE-86DF-9D3F23DCA8BF}" srcId="{D3D86C41-3887-462D-80F4-41B81F533AA4}" destId="{636E3E52-CA9E-4407-A688-136571A68B5B}" srcOrd="1" destOrd="0" parTransId="{A85E82C9-E8F7-4601-B622-97D3A76EAC85}" sibTransId="{E6A9AAA6-427A-49EB-A64F-A4EDE8F24E7D}"/>
    <dgm:cxn modelId="{68113FB9-396B-4FA2-A958-D888C82F7A6D}" type="presOf" srcId="{636E3E52-CA9E-4407-A688-136571A68B5B}" destId="{F8F58846-C0C1-4612-B266-89E544732D30}" srcOrd="0" destOrd="0" presId="urn:microsoft.com/office/officeart/2005/8/layout/list1"/>
    <dgm:cxn modelId="{3E41B806-A5D7-408B-B960-D9443CC72CA0}" type="presParOf" srcId="{BB4BC359-C63E-4243-A81E-F49312E0D57C}" destId="{2351195D-F4AD-460E-BDA7-22CAFC4D8B67}" srcOrd="0" destOrd="0" presId="urn:microsoft.com/office/officeart/2005/8/layout/list1"/>
    <dgm:cxn modelId="{4A0C00FD-3C4F-479E-8A71-27C6242E5C2A}" type="presParOf" srcId="{2351195D-F4AD-460E-BDA7-22CAFC4D8B67}" destId="{5A45146A-ADB2-4409-BD5A-DBE8421E2F5E}" srcOrd="0" destOrd="0" presId="urn:microsoft.com/office/officeart/2005/8/layout/list1"/>
    <dgm:cxn modelId="{B3451C2D-8AE5-4448-B2C9-5D5F696230FC}" type="presParOf" srcId="{2351195D-F4AD-460E-BDA7-22CAFC4D8B67}" destId="{3E54ADD1-8612-4E86-B440-A8DC9593E521}" srcOrd="1" destOrd="0" presId="urn:microsoft.com/office/officeart/2005/8/layout/list1"/>
    <dgm:cxn modelId="{56C36BA7-4049-4031-A23E-9475B619F549}" type="presParOf" srcId="{BB4BC359-C63E-4243-A81E-F49312E0D57C}" destId="{80F4F33C-A275-4F8A-9073-9A8EF16F56BB}" srcOrd="1" destOrd="0" presId="urn:microsoft.com/office/officeart/2005/8/layout/list1"/>
    <dgm:cxn modelId="{5C3F1DD5-3B30-40CD-8400-8E2930EB9F38}" type="presParOf" srcId="{BB4BC359-C63E-4243-A81E-F49312E0D57C}" destId="{82E23D10-74F1-4A45-BC22-15CBBB451C2D}" srcOrd="2" destOrd="0" presId="urn:microsoft.com/office/officeart/2005/8/layout/list1"/>
    <dgm:cxn modelId="{4A022E3A-079D-409E-A572-5F33200DD137}" type="presParOf" srcId="{BB4BC359-C63E-4243-A81E-F49312E0D57C}" destId="{1A4B3767-2460-4002-B334-024B88D8DE4B}" srcOrd="3" destOrd="0" presId="urn:microsoft.com/office/officeart/2005/8/layout/list1"/>
    <dgm:cxn modelId="{A214694E-CD5A-4E83-9294-175A0D707290}" type="presParOf" srcId="{BB4BC359-C63E-4243-A81E-F49312E0D57C}" destId="{CC57BC27-D6F9-48D2-ADED-795F88EBD481}" srcOrd="4" destOrd="0" presId="urn:microsoft.com/office/officeart/2005/8/layout/list1"/>
    <dgm:cxn modelId="{950576F8-DFAC-4EDB-944A-B12C745B6274}" type="presParOf" srcId="{CC57BC27-D6F9-48D2-ADED-795F88EBD481}" destId="{F8F58846-C0C1-4612-B266-89E544732D30}" srcOrd="0" destOrd="0" presId="urn:microsoft.com/office/officeart/2005/8/layout/list1"/>
    <dgm:cxn modelId="{A9711843-D64C-42B2-AAE0-B4CEB6AE7BD4}" type="presParOf" srcId="{CC57BC27-D6F9-48D2-ADED-795F88EBD481}" destId="{5F0BB892-2932-4706-BD0B-AA42F6965F1B}" srcOrd="1" destOrd="0" presId="urn:microsoft.com/office/officeart/2005/8/layout/list1"/>
    <dgm:cxn modelId="{C54F8D2D-596C-479D-97DE-B73FE14EF131}" type="presParOf" srcId="{BB4BC359-C63E-4243-A81E-F49312E0D57C}" destId="{E8FAE274-7C14-4FE4-A9AA-BD873CD99AD1}" srcOrd="5" destOrd="0" presId="urn:microsoft.com/office/officeart/2005/8/layout/list1"/>
    <dgm:cxn modelId="{74718FF6-2044-406F-B8F0-07FA827FA801}" type="presParOf" srcId="{BB4BC359-C63E-4243-A81E-F49312E0D57C}" destId="{05264F7A-AB15-446A-8E9E-0E34599B4160}" srcOrd="6" destOrd="0" presId="urn:microsoft.com/office/officeart/2005/8/layout/list1"/>
    <dgm:cxn modelId="{F7E2F0B5-53C7-45D3-B8C7-76AA9F9A0302}" type="presParOf" srcId="{BB4BC359-C63E-4243-A81E-F49312E0D57C}" destId="{BD1451D6-5D2C-4EA1-8B29-D1017D529C52}" srcOrd="7" destOrd="0" presId="urn:microsoft.com/office/officeart/2005/8/layout/list1"/>
    <dgm:cxn modelId="{62BC5181-4BFE-4605-8FC7-98CEFF6FCF6F}" type="presParOf" srcId="{BB4BC359-C63E-4243-A81E-F49312E0D57C}" destId="{91A22CB5-B501-401C-A10C-EA2648710D56}" srcOrd="8" destOrd="0" presId="urn:microsoft.com/office/officeart/2005/8/layout/list1"/>
    <dgm:cxn modelId="{D01CA888-1616-4C08-B5CC-11F8AA2D009C}" type="presParOf" srcId="{91A22CB5-B501-401C-A10C-EA2648710D56}" destId="{2E83118D-2EE6-487D-A7AB-7A37B0E9D299}" srcOrd="0" destOrd="0" presId="urn:microsoft.com/office/officeart/2005/8/layout/list1"/>
    <dgm:cxn modelId="{0895D1BF-E1F2-4375-826C-F5D8104353BB}" type="presParOf" srcId="{91A22CB5-B501-401C-A10C-EA2648710D56}" destId="{7A532609-AA4F-4A77-B656-81769F77E0F5}" srcOrd="1" destOrd="0" presId="urn:microsoft.com/office/officeart/2005/8/layout/list1"/>
    <dgm:cxn modelId="{BECB863D-A260-4DF0-BAC6-9F7E9D763B3F}" type="presParOf" srcId="{BB4BC359-C63E-4243-A81E-F49312E0D57C}" destId="{2A3DAB18-AEF6-4D66-9A53-F9FFCF3CC816}" srcOrd="9" destOrd="0" presId="urn:microsoft.com/office/officeart/2005/8/layout/list1"/>
    <dgm:cxn modelId="{8A29CC23-A111-4133-8AB5-10F2CCAD2CBD}" type="presParOf" srcId="{BB4BC359-C63E-4243-A81E-F49312E0D57C}" destId="{0B2B2F1C-8DCB-4486-A9CA-79D63B6641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58006-50A6-452D-A231-FCD62027D5F9}" type="doc">
      <dgm:prSet loTypeId="urn:microsoft.com/office/officeart/2005/8/layout/vList3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C70EBAF-57EE-48F3-938E-396F3EFAE82B}">
      <dgm:prSet phldrT="[Text]"/>
      <dgm:spPr/>
      <dgm:t>
        <a:bodyPr/>
        <a:lstStyle/>
        <a:p>
          <a:r>
            <a:rPr lang="sr-Cyrl-RS" dirty="0" smtClean="0"/>
            <a:t>Појам новчаног тржишта</a:t>
          </a:r>
          <a:endParaRPr lang="en-US" dirty="0"/>
        </a:p>
      </dgm:t>
    </dgm:pt>
    <dgm:pt modelId="{0B3995DB-9A8B-4519-B93C-6649F2102DDE}" type="parTrans" cxnId="{E044D28A-130E-497E-8782-5B416871C2B5}">
      <dgm:prSet/>
      <dgm:spPr/>
      <dgm:t>
        <a:bodyPr/>
        <a:lstStyle/>
        <a:p>
          <a:endParaRPr lang="en-US"/>
        </a:p>
      </dgm:t>
    </dgm:pt>
    <dgm:pt modelId="{D8459D7A-D0FB-49AB-A823-A4491AA902A3}" type="sibTrans" cxnId="{E044D28A-130E-497E-8782-5B416871C2B5}">
      <dgm:prSet/>
      <dgm:spPr/>
      <dgm:t>
        <a:bodyPr/>
        <a:lstStyle/>
        <a:p>
          <a:endParaRPr lang="en-US"/>
        </a:p>
      </dgm:t>
    </dgm:pt>
    <dgm:pt modelId="{60BD7B4B-5E4D-43B4-A6D5-6C6B531029EE}">
      <dgm:prSet phldrT="[Text]"/>
      <dgm:spPr/>
      <dgm:t>
        <a:bodyPr/>
        <a:lstStyle/>
        <a:p>
          <a:r>
            <a:rPr lang="sr-Cyrl-RS" dirty="0" smtClean="0"/>
            <a:t>Облици новчаног тржишта</a:t>
          </a:r>
          <a:endParaRPr lang="en-US" dirty="0"/>
        </a:p>
      </dgm:t>
    </dgm:pt>
    <dgm:pt modelId="{2F566426-FBB9-4C5A-9246-C4FF660BB185}" type="parTrans" cxnId="{28463498-9C7C-4D3F-A7E5-8C5977A2CAFB}">
      <dgm:prSet/>
      <dgm:spPr/>
      <dgm:t>
        <a:bodyPr/>
        <a:lstStyle/>
        <a:p>
          <a:endParaRPr lang="en-US"/>
        </a:p>
      </dgm:t>
    </dgm:pt>
    <dgm:pt modelId="{D90C9776-B869-41B9-8A35-DA6A8B8B4C4C}" type="sibTrans" cxnId="{28463498-9C7C-4D3F-A7E5-8C5977A2CAFB}">
      <dgm:prSet/>
      <dgm:spPr/>
      <dgm:t>
        <a:bodyPr/>
        <a:lstStyle/>
        <a:p>
          <a:endParaRPr lang="en-US"/>
        </a:p>
      </dgm:t>
    </dgm:pt>
    <dgm:pt modelId="{75D2537B-3174-45CE-A3E4-B221B54C2393}">
      <dgm:prSet phldrT="[Text]"/>
      <dgm:spPr/>
      <dgm:t>
        <a:bodyPr/>
        <a:lstStyle/>
        <a:p>
          <a:r>
            <a:rPr lang="sr-Cyrl-RS" dirty="0" smtClean="0"/>
            <a:t>Сегменти новчаног тржишта</a:t>
          </a:r>
          <a:endParaRPr lang="en-US" dirty="0"/>
        </a:p>
      </dgm:t>
    </dgm:pt>
    <dgm:pt modelId="{6594B62F-60C4-46F9-B7AA-B3EF84317418}" type="parTrans" cxnId="{6C0ED8D4-199A-434B-93B5-7B47EB176F77}">
      <dgm:prSet/>
      <dgm:spPr/>
      <dgm:t>
        <a:bodyPr/>
        <a:lstStyle/>
        <a:p>
          <a:endParaRPr lang="en-US"/>
        </a:p>
      </dgm:t>
    </dgm:pt>
    <dgm:pt modelId="{94BF7CBE-7E4D-4CFF-AFB5-E28CF7CF9C34}" type="sibTrans" cxnId="{6C0ED8D4-199A-434B-93B5-7B47EB176F77}">
      <dgm:prSet/>
      <dgm:spPr/>
      <dgm:t>
        <a:bodyPr/>
        <a:lstStyle/>
        <a:p>
          <a:endParaRPr lang="en-US"/>
        </a:p>
      </dgm:t>
    </dgm:pt>
    <dgm:pt modelId="{AC37AC3F-3BD9-4EBA-AD17-F2B18E36881B}">
      <dgm:prSet/>
      <dgm:spPr/>
      <dgm:t>
        <a:bodyPr/>
        <a:lstStyle/>
        <a:p>
          <a:r>
            <a:rPr lang="sr-Cyrl-RS" dirty="0" smtClean="0"/>
            <a:t>Савремено новчано тржиште и краткорочни вредносни папири</a:t>
          </a:r>
          <a:endParaRPr lang="en-US" dirty="0"/>
        </a:p>
      </dgm:t>
    </dgm:pt>
    <dgm:pt modelId="{E3FEE76E-49FD-4A53-80F7-497E932FFA40}" type="parTrans" cxnId="{7FFF45A5-307D-4BEE-A206-AFE9CA354F02}">
      <dgm:prSet/>
      <dgm:spPr/>
      <dgm:t>
        <a:bodyPr/>
        <a:lstStyle/>
        <a:p>
          <a:endParaRPr lang="en-US"/>
        </a:p>
      </dgm:t>
    </dgm:pt>
    <dgm:pt modelId="{F5B74056-935C-452A-B162-D8891AD3F18B}" type="sibTrans" cxnId="{7FFF45A5-307D-4BEE-A206-AFE9CA354F02}">
      <dgm:prSet/>
      <dgm:spPr/>
      <dgm:t>
        <a:bodyPr/>
        <a:lstStyle/>
        <a:p>
          <a:endParaRPr lang="en-US"/>
        </a:p>
      </dgm:t>
    </dgm:pt>
    <dgm:pt modelId="{60FB86E2-75CC-444A-9084-69738B13B67F}" type="pres">
      <dgm:prSet presAssocID="{93258006-50A6-452D-A231-FCD62027D5F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5D99B2-B2B3-4E93-B556-0EBB171D9076}" type="pres">
      <dgm:prSet presAssocID="{6C70EBAF-57EE-48F3-938E-396F3EFAE82B}" presName="composite" presStyleCnt="0"/>
      <dgm:spPr/>
      <dgm:t>
        <a:bodyPr/>
        <a:lstStyle/>
        <a:p>
          <a:endParaRPr lang="en-US"/>
        </a:p>
      </dgm:t>
    </dgm:pt>
    <dgm:pt modelId="{CFDA34EB-C0F5-4EF1-9B58-5FEEBF7C3336}" type="pres">
      <dgm:prSet presAssocID="{6C70EBAF-57EE-48F3-938E-396F3EFAE82B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8DC74F3-EECB-4E63-8AED-0717F0798E74}" type="pres">
      <dgm:prSet presAssocID="{6C70EBAF-57EE-48F3-938E-396F3EFAE82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D87FD-3616-455C-85EA-FBAD539EA49A}" type="pres">
      <dgm:prSet presAssocID="{D8459D7A-D0FB-49AB-A823-A4491AA902A3}" presName="spacing" presStyleCnt="0"/>
      <dgm:spPr/>
      <dgm:t>
        <a:bodyPr/>
        <a:lstStyle/>
        <a:p>
          <a:endParaRPr lang="en-US"/>
        </a:p>
      </dgm:t>
    </dgm:pt>
    <dgm:pt modelId="{A551D71A-15DE-4285-8AC5-8C3F342BFFA2}" type="pres">
      <dgm:prSet presAssocID="{60BD7B4B-5E4D-43B4-A6D5-6C6B531029EE}" presName="composite" presStyleCnt="0"/>
      <dgm:spPr/>
      <dgm:t>
        <a:bodyPr/>
        <a:lstStyle/>
        <a:p>
          <a:endParaRPr lang="en-US"/>
        </a:p>
      </dgm:t>
    </dgm:pt>
    <dgm:pt modelId="{021AA772-63A4-4B68-B688-4B421C3EACC2}" type="pres">
      <dgm:prSet presAssocID="{60BD7B4B-5E4D-43B4-A6D5-6C6B531029EE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CEDFF62-07C2-4FD0-B367-E457758DDFA5}" type="pres">
      <dgm:prSet presAssocID="{60BD7B4B-5E4D-43B4-A6D5-6C6B531029EE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72F7A-D528-4065-8E6F-4E78E917B96E}" type="pres">
      <dgm:prSet presAssocID="{D90C9776-B869-41B9-8A35-DA6A8B8B4C4C}" presName="spacing" presStyleCnt="0"/>
      <dgm:spPr/>
      <dgm:t>
        <a:bodyPr/>
        <a:lstStyle/>
        <a:p>
          <a:endParaRPr lang="en-US"/>
        </a:p>
      </dgm:t>
    </dgm:pt>
    <dgm:pt modelId="{238B2227-FCA1-4C4B-853F-DEE85346AEAC}" type="pres">
      <dgm:prSet presAssocID="{75D2537B-3174-45CE-A3E4-B221B54C2393}" presName="composite" presStyleCnt="0"/>
      <dgm:spPr/>
      <dgm:t>
        <a:bodyPr/>
        <a:lstStyle/>
        <a:p>
          <a:endParaRPr lang="en-US"/>
        </a:p>
      </dgm:t>
    </dgm:pt>
    <dgm:pt modelId="{987E1C3D-336E-4A77-8293-182A9DE03B29}" type="pres">
      <dgm:prSet presAssocID="{75D2537B-3174-45CE-A3E4-B221B54C2393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83431E2-8F0C-453B-BE50-F6249CD7318A}" type="pres">
      <dgm:prSet presAssocID="{75D2537B-3174-45CE-A3E4-B221B54C239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C2588-B3D4-40F1-92AE-381468155BA5}" type="pres">
      <dgm:prSet presAssocID="{94BF7CBE-7E4D-4CFF-AFB5-E28CF7CF9C34}" presName="spacing" presStyleCnt="0"/>
      <dgm:spPr/>
    </dgm:pt>
    <dgm:pt modelId="{F4BB1BB2-3B0B-48E5-A359-ABC4AC8D4624}" type="pres">
      <dgm:prSet presAssocID="{AC37AC3F-3BD9-4EBA-AD17-F2B18E36881B}" presName="composite" presStyleCnt="0"/>
      <dgm:spPr/>
    </dgm:pt>
    <dgm:pt modelId="{779D5FC8-F452-47B9-B884-F021E7B509F8}" type="pres">
      <dgm:prSet presAssocID="{AC37AC3F-3BD9-4EBA-AD17-F2B18E36881B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A39D0DF-449B-48C4-A0A5-13CADDE5EDF3}" type="pres">
      <dgm:prSet presAssocID="{AC37AC3F-3BD9-4EBA-AD17-F2B18E36881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ED8D4-199A-434B-93B5-7B47EB176F77}" srcId="{93258006-50A6-452D-A231-FCD62027D5F9}" destId="{75D2537B-3174-45CE-A3E4-B221B54C2393}" srcOrd="2" destOrd="0" parTransId="{6594B62F-60C4-46F9-B7AA-B3EF84317418}" sibTransId="{94BF7CBE-7E4D-4CFF-AFB5-E28CF7CF9C34}"/>
    <dgm:cxn modelId="{9398CAC9-C8D1-451A-ACEB-A111E8157558}" type="presOf" srcId="{75D2537B-3174-45CE-A3E4-B221B54C2393}" destId="{F83431E2-8F0C-453B-BE50-F6249CD7318A}" srcOrd="0" destOrd="0" presId="urn:microsoft.com/office/officeart/2005/8/layout/vList3"/>
    <dgm:cxn modelId="{B7CC2DDB-31D7-4642-BF29-6CC3E2853313}" type="presOf" srcId="{6C70EBAF-57EE-48F3-938E-396F3EFAE82B}" destId="{68DC74F3-EECB-4E63-8AED-0717F0798E74}" srcOrd="0" destOrd="0" presId="urn:microsoft.com/office/officeart/2005/8/layout/vList3"/>
    <dgm:cxn modelId="{7FFF45A5-307D-4BEE-A206-AFE9CA354F02}" srcId="{93258006-50A6-452D-A231-FCD62027D5F9}" destId="{AC37AC3F-3BD9-4EBA-AD17-F2B18E36881B}" srcOrd="3" destOrd="0" parTransId="{E3FEE76E-49FD-4A53-80F7-497E932FFA40}" sibTransId="{F5B74056-935C-452A-B162-D8891AD3F18B}"/>
    <dgm:cxn modelId="{8CE19291-FC33-49A0-A936-3D1A65CE69D0}" type="presOf" srcId="{AC37AC3F-3BD9-4EBA-AD17-F2B18E36881B}" destId="{FA39D0DF-449B-48C4-A0A5-13CADDE5EDF3}" srcOrd="0" destOrd="0" presId="urn:microsoft.com/office/officeart/2005/8/layout/vList3"/>
    <dgm:cxn modelId="{59D31A7B-26F9-4A92-80FA-FADFF3F00548}" type="presOf" srcId="{93258006-50A6-452D-A231-FCD62027D5F9}" destId="{60FB86E2-75CC-444A-9084-69738B13B67F}" srcOrd="0" destOrd="0" presId="urn:microsoft.com/office/officeart/2005/8/layout/vList3"/>
    <dgm:cxn modelId="{28463498-9C7C-4D3F-A7E5-8C5977A2CAFB}" srcId="{93258006-50A6-452D-A231-FCD62027D5F9}" destId="{60BD7B4B-5E4D-43B4-A6D5-6C6B531029EE}" srcOrd="1" destOrd="0" parTransId="{2F566426-FBB9-4C5A-9246-C4FF660BB185}" sibTransId="{D90C9776-B869-41B9-8A35-DA6A8B8B4C4C}"/>
    <dgm:cxn modelId="{E044D28A-130E-497E-8782-5B416871C2B5}" srcId="{93258006-50A6-452D-A231-FCD62027D5F9}" destId="{6C70EBAF-57EE-48F3-938E-396F3EFAE82B}" srcOrd="0" destOrd="0" parTransId="{0B3995DB-9A8B-4519-B93C-6649F2102DDE}" sibTransId="{D8459D7A-D0FB-49AB-A823-A4491AA902A3}"/>
    <dgm:cxn modelId="{A45E35C2-50C1-4182-B556-E6FEDE2B9C6C}" type="presOf" srcId="{60BD7B4B-5E4D-43B4-A6D5-6C6B531029EE}" destId="{5CEDFF62-07C2-4FD0-B367-E457758DDFA5}" srcOrd="0" destOrd="0" presId="urn:microsoft.com/office/officeart/2005/8/layout/vList3"/>
    <dgm:cxn modelId="{2F6906C9-D342-42A6-BDDF-E30C783D32DD}" type="presParOf" srcId="{60FB86E2-75CC-444A-9084-69738B13B67F}" destId="{D95D99B2-B2B3-4E93-B556-0EBB171D9076}" srcOrd="0" destOrd="0" presId="urn:microsoft.com/office/officeart/2005/8/layout/vList3"/>
    <dgm:cxn modelId="{2F51B4D1-552D-4CB3-B089-AA0E03A52495}" type="presParOf" srcId="{D95D99B2-B2B3-4E93-B556-0EBB171D9076}" destId="{CFDA34EB-C0F5-4EF1-9B58-5FEEBF7C3336}" srcOrd="0" destOrd="0" presId="urn:microsoft.com/office/officeart/2005/8/layout/vList3"/>
    <dgm:cxn modelId="{F5573952-B203-4C8E-9496-DD7E0FCE98E8}" type="presParOf" srcId="{D95D99B2-B2B3-4E93-B556-0EBB171D9076}" destId="{68DC74F3-EECB-4E63-8AED-0717F0798E74}" srcOrd="1" destOrd="0" presId="urn:microsoft.com/office/officeart/2005/8/layout/vList3"/>
    <dgm:cxn modelId="{0C5DFBC1-56D3-4865-BE90-134DF4C2507E}" type="presParOf" srcId="{60FB86E2-75CC-444A-9084-69738B13B67F}" destId="{ECCD87FD-3616-455C-85EA-FBAD539EA49A}" srcOrd="1" destOrd="0" presId="urn:microsoft.com/office/officeart/2005/8/layout/vList3"/>
    <dgm:cxn modelId="{A0A2BA54-B1BC-444C-B3D6-E394B1312CA2}" type="presParOf" srcId="{60FB86E2-75CC-444A-9084-69738B13B67F}" destId="{A551D71A-15DE-4285-8AC5-8C3F342BFFA2}" srcOrd="2" destOrd="0" presId="urn:microsoft.com/office/officeart/2005/8/layout/vList3"/>
    <dgm:cxn modelId="{1BAE3850-5DB7-4AA7-8910-D38E3402F64C}" type="presParOf" srcId="{A551D71A-15DE-4285-8AC5-8C3F342BFFA2}" destId="{021AA772-63A4-4B68-B688-4B421C3EACC2}" srcOrd="0" destOrd="0" presId="urn:microsoft.com/office/officeart/2005/8/layout/vList3"/>
    <dgm:cxn modelId="{F02637F4-8A5A-4BFC-8A68-6C6A5D59CE1C}" type="presParOf" srcId="{A551D71A-15DE-4285-8AC5-8C3F342BFFA2}" destId="{5CEDFF62-07C2-4FD0-B367-E457758DDFA5}" srcOrd="1" destOrd="0" presId="urn:microsoft.com/office/officeart/2005/8/layout/vList3"/>
    <dgm:cxn modelId="{58884215-92EC-40A2-96B6-4A8587ACFFB4}" type="presParOf" srcId="{60FB86E2-75CC-444A-9084-69738B13B67F}" destId="{23F72F7A-D528-4065-8E6F-4E78E917B96E}" srcOrd="3" destOrd="0" presId="urn:microsoft.com/office/officeart/2005/8/layout/vList3"/>
    <dgm:cxn modelId="{CD7AC263-CE88-4515-A0A6-98DDD48EF0CD}" type="presParOf" srcId="{60FB86E2-75CC-444A-9084-69738B13B67F}" destId="{238B2227-FCA1-4C4B-853F-DEE85346AEAC}" srcOrd="4" destOrd="0" presId="urn:microsoft.com/office/officeart/2005/8/layout/vList3"/>
    <dgm:cxn modelId="{2AEF2A91-D412-4CCF-9547-C1400B3A7C30}" type="presParOf" srcId="{238B2227-FCA1-4C4B-853F-DEE85346AEAC}" destId="{987E1C3D-336E-4A77-8293-182A9DE03B29}" srcOrd="0" destOrd="0" presId="urn:microsoft.com/office/officeart/2005/8/layout/vList3"/>
    <dgm:cxn modelId="{CE4F6E04-B6D8-42C9-8556-0FD020580B12}" type="presParOf" srcId="{238B2227-FCA1-4C4B-853F-DEE85346AEAC}" destId="{F83431E2-8F0C-453B-BE50-F6249CD7318A}" srcOrd="1" destOrd="0" presId="urn:microsoft.com/office/officeart/2005/8/layout/vList3"/>
    <dgm:cxn modelId="{76C44E54-8DA0-4E87-9B37-8B4B2090F120}" type="presParOf" srcId="{60FB86E2-75CC-444A-9084-69738B13B67F}" destId="{281C2588-B3D4-40F1-92AE-381468155BA5}" srcOrd="5" destOrd="0" presId="urn:microsoft.com/office/officeart/2005/8/layout/vList3"/>
    <dgm:cxn modelId="{E30CF806-EE29-4200-B7CD-05023CB36037}" type="presParOf" srcId="{60FB86E2-75CC-444A-9084-69738B13B67F}" destId="{F4BB1BB2-3B0B-48E5-A359-ABC4AC8D4624}" srcOrd="6" destOrd="0" presId="urn:microsoft.com/office/officeart/2005/8/layout/vList3"/>
    <dgm:cxn modelId="{2128429A-3EF8-4FB3-A86A-987CAA396179}" type="presParOf" srcId="{F4BB1BB2-3B0B-48E5-A359-ABC4AC8D4624}" destId="{779D5FC8-F452-47B9-B884-F021E7B509F8}" srcOrd="0" destOrd="0" presId="urn:microsoft.com/office/officeart/2005/8/layout/vList3"/>
    <dgm:cxn modelId="{379494EF-0FBB-405F-8300-3BEB297F6AD6}" type="presParOf" srcId="{F4BB1BB2-3B0B-48E5-A359-ABC4AC8D4624}" destId="{FA39D0DF-449B-48C4-A0A5-13CADDE5EDF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89A092-281D-4232-B6AF-0F94A32BEC07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89B89B-7EA1-48ED-B110-0B6CC7A538A0}">
      <dgm:prSet phldrT="[Text]"/>
      <dgm:spPr/>
      <dgm:t>
        <a:bodyPr/>
        <a:lstStyle/>
        <a:p>
          <a:r>
            <a:rPr lang="sr-Cyrl-RS" b="1" dirty="0" smtClean="0"/>
            <a:t>1.   КРЕДИТНО ТРЖИШТЕ</a:t>
          </a:r>
          <a:endParaRPr lang="en-US" b="1" dirty="0"/>
        </a:p>
      </dgm:t>
    </dgm:pt>
    <dgm:pt modelId="{6B79351F-5121-4EC5-9D2C-46948A007BAF}" type="parTrans" cxnId="{500B85C7-784D-4735-9330-AA18777986F0}">
      <dgm:prSet/>
      <dgm:spPr/>
      <dgm:t>
        <a:bodyPr/>
        <a:lstStyle/>
        <a:p>
          <a:endParaRPr lang="en-US"/>
        </a:p>
      </dgm:t>
    </dgm:pt>
    <dgm:pt modelId="{0B3526E1-BE65-4EB2-A22D-6F760660CA31}" type="sibTrans" cxnId="{500B85C7-784D-4735-9330-AA18777986F0}">
      <dgm:prSet/>
      <dgm:spPr/>
      <dgm:t>
        <a:bodyPr/>
        <a:lstStyle/>
        <a:p>
          <a:endParaRPr lang="en-US"/>
        </a:p>
      </dgm:t>
    </dgm:pt>
    <dgm:pt modelId="{180CB421-1C28-40DD-950F-7880E3BAD542}">
      <dgm:prSet phldrT="[Text]"/>
      <dgm:spPr/>
      <dgm:t>
        <a:bodyPr/>
        <a:lstStyle/>
        <a:p>
          <a:r>
            <a:rPr lang="sr-Cyrl-RS" b="1" dirty="0" smtClean="0"/>
            <a:t>2.   ЕСКОНТНО ТРЖИШТЕ</a:t>
          </a:r>
          <a:endParaRPr lang="en-US" b="1" dirty="0"/>
        </a:p>
      </dgm:t>
    </dgm:pt>
    <dgm:pt modelId="{589A211A-63ED-4FCE-89A0-DB3EE711061D}" type="parTrans" cxnId="{0D4BFC30-2A34-4492-9478-613D93EC942C}">
      <dgm:prSet/>
      <dgm:spPr/>
      <dgm:t>
        <a:bodyPr/>
        <a:lstStyle/>
        <a:p>
          <a:endParaRPr lang="en-US"/>
        </a:p>
      </dgm:t>
    </dgm:pt>
    <dgm:pt modelId="{5F336271-1C5D-4B03-8AE4-DB4632B9A843}" type="sibTrans" cxnId="{0D4BFC30-2A34-4492-9478-613D93EC942C}">
      <dgm:prSet/>
      <dgm:spPr/>
      <dgm:t>
        <a:bodyPr/>
        <a:lstStyle/>
        <a:p>
          <a:endParaRPr lang="en-US"/>
        </a:p>
      </dgm:t>
    </dgm:pt>
    <dgm:pt modelId="{8A26D7F7-11CF-4DCF-90D6-3B43A3408D3B}">
      <dgm:prSet phldrT="[Text]"/>
      <dgm:spPr/>
      <dgm:t>
        <a:bodyPr/>
        <a:lstStyle/>
        <a:p>
          <a:r>
            <a:rPr lang="sr-Cyrl-RS" b="1" dirty="0" smtClean="0"/>
            <a:t>3.   ЛОМБАРДНО ТРЖИШТЕ</a:t>
          </a:r>
          <a:endParaRPr lang="en-US" b="1" dirty="0"/>
        </a:p>
      </dgm:t>
    </dgm:pt>
    <dgm:pt modelId="{4C67EB8B-0B7B-4826-BDA0-FBC3311F0829}" type="parTrans" cxnId="{C4E5C321-6B2C-47C2-9C69-432637BB1097}">
      <dgm:prSet/>
      <dgm:spPr/>
      <dgm:t>
        <a:bodyPr/>
        <a:lstStyle/>
        <a:p>
          <a:endParaRPr lang="en-US"/>
        </a:p>
      </dgm:t>
    </dgm:pt>
    <dgm:pt modelId="{0099AEB8-164C-4726-97D8-AA400A69CE0F}" type="sibTrans" cxnId="{C4E5C321-6B2C-47C2-9C69-432637BB1097}">
      <dgm:prSet/>
      <dgm:spPr/>
      <dgm:t>
        <a:bodyPr/>
        <a:lstStyle/>
        <a:p>
          <a:endParaRPr lang="en-US"/>
        </a:p>
      </dgm:t>
    </dgm:pt>
    <dgm:pt modelId="{623CC2E0-5BC7-40AE-BD4F-9A28A342C6D4}">
      <dgm:prSet phldrT="[Text]"/>
      <dgm:spPr/>
      <dgm:t>
        <a:bodyPr/>
        <a:lstStyle/>
        <a:p>
          <a:r>
            <a:rPr lang="sr-Cyrl-RS" b="0" dirty="0" smtClean="0"/>
            <a:t>тржиште где се реализује пласман краткорочних кредита</a:t>
          </a:r>
          <a:endParaRPr lang="en-US" b="0" dirty="0"/>
        </a:p>
      </dgm:t>
    </dgm:pt>
    <dgm:pt modelId="{BC93EB2E-3D71-4787-8C99-F36F3CBC865D}" type="parTrans" cxnId="{C1CC8EED-F9DA-49D2-B556-2F1DFDBC6AFA}">
      <dgm:prSet/>
      <dgm:spPr/>
      <dgm:t>
        <a:bodyPr/>
        <a:lstStyle/>
        <a:p>
          <a:endParaRPr lang="en-US"/>
        </a:p>
      </dgm:t>
    </dgm:pt>
    <dgm:pt modelId="{8E9746FB-3FE4-405C-BD02-14B8F45BFBB4}" type="sibTrans" cxnId="{C1CC8EED-F9DA-49D2-B556-2F1DFDBC6AFA}">
      <dgm:prSet/>
      <dgm:spPr/>
      <dgm:t>
        <a:bodyPr/>
        <a:lstStyle/>
        <a:p>
          <a:endParaRPr lang="en-US"/>
        </a:p>
      </dgm:t>
    </dgm:pt>
    <dgm:pt modelId="{C59CA16B-1FCB-4B29-913A-C9D50B46F219}">
      <dgm:prSet/>
      <dgm:spPr/>
      <dgm:t>
        <a:bodyPr/>
        <a:lstStyle/>
        <a:p>
          <a:r>
            <a:rPr lang="sr-Cyrl-RS" b="1" dirty="0" smtClean="0"/>
            <a:t>4.   ТРЖИШТЕ НОВЦА</a:t>
          </a:r>
          <a:endParaRPr lang="en-US" b="1" dirty="0"/>
        </a:p>
      </dgm:t>
    </dgm:pt>
    <dgm:pt modelId="{E3055F9A-FC35-4368-BD50-E6DD0B2D720C}" type="parTrans" cxnId="{EC79E5F7-9B07-4475-A9EE-90B3C207F0DB}">
      <dgm:prSet/>
      <dgm:spPr/>
      <dgm:t>
        <a:bodyPr/>
        <a:lstStyle/>
        <a:p>
          <a:endParaRPr lang="en-US"/>
        </a:p>
      </dgm:t>
    </dgm:pt>
    <dgm:pt modelId="{63C38C5C-3A3B-4337-80A5-BA7E0015FA49}" type="sibTrans" cxnId="{EC79E5F7-9B07-4475-A9EE-90B3C207F0DB}">
      <dgm:prSet/>
      <dgm:spPr/>
      <dgm:t>
        <a:bodyPr/>
        <a:lstStyle/>
        <a:p>
          <a:endParaRPr lang="en-US"/>
        </a:p>
      </dgm:t>
    </dgm:pt>
    <dgm:pt modelId="{DB0114A2-589F-465B-9CFE-A673CF1B4944}">
      <dgm:prSet/>
      <dgm:spPr/>
      <dgm:t>
        <a:bodyPr/>
        <a:lstStyle/>
        <a:p>
          <a:r>
            <a:rPr lang="sr-Cyrl-RS" b="1" dirty="0" smtClean="0"/>
            <a:t>5.   ПРИМАРНО И СЕКУНДАРНО ТРЖИШТЕ</a:t>
          </a:r>
          <a:endParaRPr lang="en-US" b="1" dirty="0"/>
        </a:p>
      </dgm:t>
    </dgm:pt>
    <dgm:pt modelId="{21B6E781-CD78-44E0-8CF2-02EDF558D418}" type="parTrans" cxnId="{AE97D20D-94CB-4696-8D74-6494DFF3E3FB}">
      <dgm:prSet/>
      <dgm:spPr/>
      <dgm:t>
        <a:bodyPr/>
        <a:lstStyle/>
        <a:p>
          <a:endParaRPr lang="en-US"/>
        </a:p>
      </dgm:t>
    </dgm:pt>
    <dgm:pt modelId="{9B88A30B-3B95-4117-8A06-ECD9E06039DB}" type="sibTrans" cxnId="{AE97D20D-94CB-4696-8D74-6494DFF3E3FB}">
      <dgm:prSet/>
      <dgm:spPr/>
      <dgm:t>
        <a:bodyPr/>
        <a:lstStyle/>
        <a:p>
          <a:endParaRPr lang="en-US"/>
        </a:p>
      </dgm:t>
    </dgm:pt>
    <dgm:pt modelId="{02CE8FBF-1889-4BCD-93D9-258F6D7779D7}">
      <dgm:prSet phldrT="[Text]"/>
      <dgm:spPr/>
      <dgm:t>
        <a:bodyPr/>
        <a:lstStyle/>
        <a:p>
          <a:r>
            <a:rPr lang="sr-Cyrl-RS" b="0" dirty="0" smtClean="0"/>
            <a:t>тржиште где се тргује комерц. меницама и есконтн. кредитима</a:t>
          </a:r>
          <a:endParaRPr lang="en-US" b="0" dirty="0"/>
        </a:p>
      </dgm:t>
    </dgm:pt>
    <dgm:pt modelId="{D487ABE4-1AFE-4C80-AC0D-75A5EBEF22EC}" type="parTrans" cxnId="{26E7E302-4BE5-4FD4-86C4-8115B1D914A1}">
      <dgm:prSet/>
      <dgm:spPr/>
      <dgm:t>
        <a:bodyPr/>
        <a:lstStyle/>
        <a:p>
          <a:endParaRPr lang="en-US"/>
        </a:p>
      </dgm:t>
    </dgm:pt>
    <dgm:pt modelId="{D7D38D0C-D554-46F2-ADB1-8F1CC5449ADB}" type="sibTrans" cxnId="{26E7E302-4BE5-4FD4-86C4-8115B1D914A1}">
      <dgm:prSet/>
      <dgm:spPr/>
      <dgm:t>
        <a:bodyPr/>
        <a:lstStyle/>
        <a:p>
          <a:endParaRPr lang="en-US"/>
        </a:p>
      </dgm:t>
    </dgm:pt>
    <dgm:pt modelId="{21C889D3-2FB3-42A3-8FFB-363C2C1FC7B0}">
      <dgm:prSet phldrT="[Text]"/>
      <dgm:spPr/>
      <dgm:t>
        <a:bodyPr/>
        <a:lstStyle/>
        <a:p>
          <a:r>
            <a:rPr lang="sr-Cyrl-RS" b="0" dirty="0" smtClean="0"/>
            <a:t>тржиште где се тргује ХоВ и другим ломбардним материјалом</a:t>
          </a:r>
          <a:endParaRPr lang="en-US" b="0" dirty="0"/>
        </a:p>
      </dgm:t>
    </dgm:pt>
    <dgm:pt modelId="{DBB7E63E-1982-46EF-9A0E-AD2D73B8A221}" type="parTrans" cxnId="{5E127554-7583-4E69-A4C5-D871D8B33F40}">
      <dgm:prSet/>
      <dgm:spPr/>
      <dgm:t>
        <a:bodyPr/>
        <a:lstStyle/>
        <a:p>
          <a:endParaRPr lang="en-US"/>
        </a:p>
      </dgm:t>
    </dgm:pt>
    <dgm:pt modelId="{A32BD17D-7B80-4574-B4BF-3B48C61E8023}" type="sibTrans" cxnId="{5E127554-7583-4E69-A4C5-D871D8B33F40}">
      <dgm:prSet/>
      <dgm:spPr/>
      <dgm:t>
        <a:bodyPr/>
        <a:lstStyle/>
        <a:p>
          <a:endParaRPr lang="en-US"/>
        </a:p>
      </dgm:t>
    </dgm:pt>
    <dgm:pt modelId="{4202015F-8989-430F-A5B1-BF3E6BCAA73D}">
      <dgm:prSet/>
      <dgm:spPr/>
      <dgm:t>
        <a:bodyPr/>
        <a:lstStyle/>
        <a:p>
          <a:r>
            <a:rPr lang="sr-Cyrl-RS" b="0" dirty="0" smtClean="0"/>
            <a:t>тржиште где се тргује депозитним и жиралним новцем</a:t>
          </a:r>
          <a:endParaRPr lang="en-US" b="0" dirty="0"/>
        </a:p>
      </dgm:t>
    </dgm:pt>
    <dgm:pt modelId="{23334F01-F3AC-4D04-A24C-3F0C2C609395}" type="parTrans" cxnId="{BF9E9447-85B8-47C1-95F0-2B0C0B6EA7DE}">
      <dgm:prSet/>
      <dgm:spPr/>
      <dgm:t>
        <a:bodyPr/>
        <a:lstStyle/>
        <a:p>
          <a:endParaRPr lang="en-US"/>
        </a:p>
      </dgm:t>
    </dgm:pt>
    <dgm:pt modelId="{29F3FDBF-4DE9-4E88-8560-CC936E7F2C81}" type="sibTrans" cxnId="{BF9E9447-85B8-47C1-95F0-2B0C0B6EA7DE}">
      <dgm:prSet/>
      <dgm:spPr/>
      <dgm:t>
        <a:bodyPr/>
        <a:lstStyle/>
        <a:p>
          <a:endParaRPr lang="en-US"/>
        </a:p>
      </dgm:t>
    </dgm:pt>
    <dgm:pt modelId="{1FA2B89F-294E-4D50-B68D-77368D7B9295}">
      <dgm:prSet/>
      <dgm:spPr/>
      <dgm:t>
        <a:bodyPr/>
        <a:lstStyle/>
        <a:p>
          <a:r>
            <a:rPr lang="sr-Cyrl-RS" b="1" dirty="0" smtClean="0"/>
            <a:t>примарно</a:t>
          </a:r>
          <a:r>
            <a:rPr lang="sr-Cyrl-RS" b="0" dirty="0" smtClean="0"/>
            <a:t> – емисија и прва продаја ХоВ; </a:t>
          </a:r>
          <a:r>
            <a:rPr lang="sr-Cyrl-RS" b="1" dirty="0" smtClean="0"/>
            <a:t>секундарно </a:t>
          </a:r>
          <a:r>
            <a:rPr lang="sr-Cyrl-RS" b="0" dirty="0" smtClean="0"/>
            <a:t>– препродаја ХоВ</a:t>
          </a:r>
          <a:endParaRPr lang="en-US" b="1" dirty="0"/>
        </a:p>
      </dgm:t>
    </dgm:pt>
    <dgm:pt modelId="{B0F19577-DBBE-4E7B-8549-024B511037B7}" type="parTrans" cxnId="{641B6D74-75B1-42CF-80E5-C6965DC64654}">
      <dgm:prSet/>
      <dgm:spPr/>
      <dgm:t>
        <a:bodyPr/>
        <a:lstStyle/>
        <a:p>
          <a:endParaRPr lang="en-US"/>
        </a:p>
      </dgm:t>
    </dgm:pt>
    <dgm:pt modelId="{E324F0D2-183B-47EE-ADD4-FDAB87BD2969}" type="sibTrans" cxnId="{641B6D74-75B1-42CF-80E5-C6965DC64654}">
      <dgm:prSet/>
      <dgm:spPr/>
      <dgm:t>
        <a:bodyPr/>
        <a:lstStyle/>
        <a:p>
          <a:endParaRPr lang="en-US"/>
        </a:p>
      </dgm:t>
    </dgm:pt>
    <dgm:pt modelId="{44926325-4F76-48AD-9695-6CC9D079624D}" type="pres">
      <dgm:prSet presAssocID="{2189A092-281D-4232-B6AF-0F94A32BEC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EB8654-1ADE-4687-86C9-5FB34961AF7A}" type="pres">
      <dgm:prSet presAssocID="{6789B89B-7EA1-48ED-B110-0B6CC7A538A0}" presName="parentLin" presStyleCnt="0"/>
      <dgm:spPr/>
    </dgm:pt>
    <dgm:pt modelId="{6B4EDFFC-CE8B-4ECD-B652-106573EEF206}" type="pres">
      <dgm:prSet presAssocID="{6789B89B-7EA1-48ED-B110-0B6CC7A538A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CCA7D33-89A1-4BE1-8DF8-1A448383EB85}" type="pres">
      <dgm:prSet presAssocID="{6789B89B-7EA1-48ED-B110-0B6CC7A538A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141BB-9FC4-4AFC-AFF2-C61F7D917660}" type="pres">
      <dgm:prSet presAssocID="{6789B89B-7EA1-48ED-B110-0B6CC7A538A0}" presName="negativeSpace" presStyleCnt="0"/>
      <dgm:spPr/>
    </dgm:pt>
    <dgm:pt modelId="{A713EBDA-4D9B-4074-B3DE-073C64565E73}" type="pres">
      <dgm:prSet presAssocID="{6789B89B-7EA1-48ED-B110-0B6CC7A538A0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E7755-FDE4-4B6C-8D55-39A476255B95}" type="pres">
      <dgm:prSet presAssocID="{0B3526E1-BE65-4EB2-A22D-6F760660CA31}" presName="spaceBetweenRectangles" presStyleCnt="0"/>
      <dgm:spPr/>
    </dgm:pt>
    <dgm:pt modelId="{8429D137-47C7-4BBC-AA64-3405CAEEC0FD}" type="pres">
      <dgm:prSet presAssocID="{180CB421-1C28-40DD-950F-7880E3BAD542}" presName="parentLin" presStyleCnt="0"/>
      <dgm:spPr/>
    </dgm:pt>
    <dgm:pt modelId="{36399464-4A51-4571-A391-61BBE7964A58}" type="pres">
      <dgm:prSet presAssocID="{180CB421-1C28-40DD-950F-7880E3BAD542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9A52594-B1EA-49A9-9B96-BBD0D508975B}" type="pres">
      <dgm:prSet presAssocID="{180CB421-1C28-40DD-950F-7880E3BAD54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D5949-DEA5-4119-9C30-84E90B2DA92F}" type="pres">
      <dgm:prSet presAssocID="{180CB421-1C28-40DD-950F-7880E3BAD542}" presName="negativeSpace" presStyleCnt="0"/>
      <dgm:spPr/>
    </dgm:pt>
    <dgm:pt modelId="{96FE7CDB-7436-48EA-A61B-D93294F9922B}" type="pres">
      <dgm:prSet presAssocID="{180CB421-1C28-40DD-950F-7880E3BAD542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F9F01-8C5E-4488-9C2D-1D783260BBED}" type="pres">
      <dgm:prSet presAssocID="{5F336271-1C5D-4B03-8AE4-DB4632B9A843}" presName="spaceBetweenRectangles" presStyleCnt="0"/>
      <dgm:spPr/>
    </dgm:pt>
    <dgm:pt modelId="{B2ED7481-0062-4C64-B493-9C07D3607516}" type="pres">
      <dgm:prSet presAssocID="{8A26D7F7-11CF-4DCF-90D6-3B43A3408D3B}" presName="parentLin" presStyleCnt="0"/>
      <dgm:spPr/>
    </dgm:pt>
    <dgm:pt modelId="{84174D8A-34D6-486A-89DE-F3C172CEF5DA}" type="pres">
      <dgm:prSet presAssocID="{8A26D7F7-11CF-4DCF-90D6-3B43A3408D3B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D09ED922-30B9-4473-8C8B-B1BE209CED27}" type="pres">
      <dgm:prSet presAssocID="{8A26D7F7-11CF-4DCF-90D6-3B43A3408D3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01BF8-B742-4172-899B-1F34C0DEC106}" type="pres">
      <dgm:prSet presAssocID="{8A26D7F7-11CF-4DCF-90D6-3B43A3408D3B}" presName="negativeSpace" presStyleCnt="0"/>
      <dgm:spPr/>
    </dgm:pt>
    <dgm:pt modelId="{87AF08CC-26B5-4890-B6DC-ED3281BE5EE9}" type="pres">
      <dgm:prSet presAssocID="{8A26D7F7-11CF-4DCF-90D6-3B43A3408D3B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8B0FF-36FB-402B-B472-B084313AA2C8}" type="pres">
      <dgm:prSet presAssocID="{0099AEB8-164C-4726-97D8-AA400A69CE0F}" presName="spaceBetweenRectangles" presStyleCnt="0"/>
      <dgm:spPr/>
    </dgm:pt>
    <dgm:pt modelId="{6B996A6B-FF96-4F05-94BD-3AB99908818E}" type="pres">
      <dgm:prSet presAssocID="{C59CA16B-1FCB-4B29-913A-C9D50B46F219}" presName="parentLin" presStyleCnt="0"/>
      <dgm:spPr/>
    </dgm:pt>
    <dgm:pt modelId="{071F9269-3ADB-40C1-BCF7-61B78F6F1A5B}" type="pres">
      <dgm:prSet presAssocID="{C59CA16B-1FCB-4B29-913A-C9D50B46F219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2997D6F-2BC1-43F0-B846-56036A5F5711}" type="pres">
      <dgm:prSet presAssocID="{C59CA16B-1FCB-4B29-913A-C9D50B46F21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94F81-71D7-415A-93F5-A94450AB6751}" type="pres">
      <dgm:prSet presAssocID="{C59CA16B-1FCB-4B29-913A-C9D50B46F219}" presName="negativeSpace" presStyleCnt="0"/>
      <dgm:spPr/>
    </dgm:pt>
    <dgm:pt modelId="{82074C2B-70D9-487D-87ED-33303371A7B2}" type="pres">
      <dgm:prSet presAssocID="{C59CA16B-1FCB-4B29-913A-C9D50B46F219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6464E-B16C-47E6-9C0B-EF5E1C72DEED}" type="pres">
      <dgm:prSet presAssocID="{63C38C5C-3A3B-4337-80A5-BA7E0015FA49}" presName="spaceBetweenRectangles" presStyleCnt="0"/>
      <dgm:spPr/>
    </dgm:pt>
    <dgm:pt modelId="{06928EA7-ADDF-43F9-BB1E-BB403BC46991}" type="pres">
      <dgm:prSet presAssocID="{DB0114A2-589F-465B-9CFE-A673CF1B4944}" presName="parentLin" presStyleCnt="0"/>
      <dgm:spPr/>
    </dgm:pt>
    <dgm:pt modelId="{344BF451-9FFA-4B54-8EE2-0572C8610F2E}" type="pres">
      <dgm:prSet presAssocID="{DB0114A2-589F-465B-9CFE-A673CF1B4944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B9578AB-09E9-4CE0-95E5-4A21D8DBBC4C}" type="pres">
      <dgm:prSet presAssocID="{DB0114A2-589F-465B-9CFE-A673CF1B494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55131-F3C9-46D3-985C-A864091BEEBE}" type="pres">
      <dgm:prSet presAssocID="{DB0114A2-589F-465B-9CFE-A673CF1B4944}" presName="negativeSpace" presStyleCnt="0"/>
      <dgm:spPr/>
    </dgm:pt>
    <dgm:pt modelId="{B19D28A5-A1F7-4BA4-9307-1FB113531440}" type="pres">
      <dgm:prSet presAssocID="{DB0114A2-589F-465B-9CFE-A673CF1B4944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19EFBF-0BE0-4F41-9DF9-C16184DB6256}" type="presOf" srcId="{4202015F-8989-430F-A5B1-BF3E6BCAA73D}" destId="{82074C2B-70D9-487D-87ED-33303371A7B2}" srcOrd="0" destOrd="0" presId="urn:microsoft.com/office/officeart/2005/8/layout/list1"/>
    <dgm:cxn modelId="{97ED17EB-50F5-4534-B3BB-067C0153D1B1}" type="presOf" srcId="{02CE8FBF-1889-4BCD-93D9-258F6D7779D7}" destId="{96FE7CDB-7436-48EA-A61B-D93294F9922B}" srcOrd="0" destOrd="0" presId="urn:microsoft.com/office/officeart/2005/8/layout/list1"/>
    <dgm:cxn modelId="{EC79E5F7-9B07-4475-A9EE-90B3C207F0DB}" srcId="{2189A092-281D-4232-B6AF-0F94A32BEC07}" destId="{C59CA16B-1FCB-4B29-913A-C9D50B46F219}" srcOrd="3" destOrd="0" parTransId="{E3055F9A-FC35-4368-BD50-E6DD0B2D720C}" sibTransId="{63C38C5C-3A3B-4337-80A5-BA7E0015FA49}"/>
    <dgm:cxn modelId="{C0CDF765-9538-4E97-99DD-ED6EDB0AB84E}" type="presOf" srcId="{C59CA16B-1FCB-4B29-913A-C9D50B46F219}" destId="{071F9269-3ADB-40C1-BCF7-61B78F6F1A5B}" srcOrd="0" destOrd="0" presId="urn:microsoft.com/office/officeart/2005/8/layout/list1"/>
    <dgm:cxn modelId="{641B6D74-75B1-42CF-80E5-C6965DC64654}" srcId="{DB0114A2-589F-465B-9CFE-A673CF1B4944}" destId="{1FA2B89F-294E-4D50-B68D-77368D7B9295}" srcOrd="0" destOrd="0" parTransId="{B0F19577-DBBE-4E7B-8549-024B511037B7}" sibTransId="{E324F0D2-183B-47EE-ADD4-FDAB87BD2969}"/>
    <dgm:cxn modelId="{C7586ADB-00D1-4DA2-8154-ACE867C8E58D}" type="presOf" srcId="{DB0114A2-589F-465B-9CFE-A673CF1B4944}" destId="{344BF451-9FFA-4B54-8EE2-0572C8610F2E}" srcOrd="0" destOrd="0" presId="urn:microsoft.com/office/officeart/2005/8/layout/list1"/>
    <dgm:cxn modelId="{9D58927B-3F80-4EB6-865D-8AE836394FD0}" type="presOf" srcId="{8A26D7F7-11CF-4DCF-90D6-3B43A3408D3B}" destId="{D09ED922-30B9-4473-8C8B-B1BE209CED27}" srcOrd="1" destOrd="0" presId="urn:microsoft.com/office/officeart/2005/8/layout/list1"/>
    <dgm:cxn modelId="{8795FDFF-0DAD-4416-B1BA-58E03AE9C227}" type="presOf" srcId="{2189A092-281D-4232-B6AF-0F94A32BEC07}" destId="{44926325-4F76-48AD-9695-6CC9D079624D}" srcOrd="0" destOrd="0" presId="urn:microsoft.com/office/officeart/2005/8/layout/list1"/>
    <dgm:cxn modelId="{9F826B8D-81DE-4D2A-B3C0-B9B8A978AD5B}" type="presOf" srcId="{180CB421-1C28-40DD-950F-7880E3BAD542}" destId="{19A52594-B1EA-49A9-9B96-BBD0D508975B}" srcOrd="1" destOrd="0" presId="urn:microsoft.com/office/officeart/2005/8/layout/list1"/>
    <dgm:cxn modelId="{2741193F-16E5-46A4-BDAB-03B1F24231E5}" type="presOf" srcId="{21C889D3-2FB3-42A3-8FFB-363C2C1FC7B0}" destId="{87AF08CC-26B5-4890-B6DC-ED3281BE5EE9}" srcOrd="0" destOrd="0" presId="urn:microsoft.com/office/officeart/2005/8/layout/list1"/>
    <dgm:cxn modelId="{AE97D20D-94CB-4696-8D74-6494DFF3E3FB}" srcId="{2189A092-281D-4232-B6AF-0F94A32BEC07}" destId="{DB0114A2-589F-465B-9CFE-A673CF1B4944}" srcOrd="4" destOrd="0" parTransId="{21B6E781-CD78-44E0-8CF2-02EDF558D418}" sibTransId="{9B88A30B-3B95-4117-8A06-ECD9E06039DB}"/>
    <dgm:cxn modelId="{0D4BFC30-2A34-4492-9478-613D93EC942C}" srcId="{2189A092-281D-4232-B6AF-0F94A32BEC07}" destId="{180CB421-1C28-40DD-950F-7880E3BAD542}" srcOrd="1" destOrd="0" parTransId="{589A211A-63ED-4FCE-89A0-DB3EE711061D}" sibTransId="{5F336271-1C5D-4B03-8AE4-DB4632B9A843}"/>
    <dgm:cxn modelId="{C4E5C321-6B2C-47C2-9C69-432637BB1097}" srcId="{2189A092-281D-4232-B6AF-0F94A32BEC07}" destId="{8A26D7F7-11CF-4DCF-90D6-3B43A3408D3B}" srcOrd="2" destOrd="0" parTransId="{4C67EB8B-0B7B-4826-BDA0-FBC3311F0829}" sibTransId="{0099AEB8-164C-4726-97D8-AA400A69CE0F}"/>
    <dgm:cxn modelId="{D8C7908D-A560-4553-9069-00F049933B4A}" type="presOf" srcId="{623CC2E0-5BC7-40AE-BD4F-9A28A342C6D4}" destId="{A713EBDA-4D9B-4074-B3DE-073C64565E73}" srcOrd="0" destOrd="0" presId="urn:microsoft.com/office/officeart/2005/8/layout/list1"/>
    <dgm:cxn modelId="{500B85C7-784D-4735-9330-AA18777986F0}" srcId="{2189A092-281D-4232-B6AF-0F94A32BEC07}" destId="{6789B89B-7EA1-48ED-B110-0B6CC7A538A0}" srcOrd="0" destOrd="0" parTransId="{6B79351F-5121-4EC5-9D2C-46948A007BAF}" sibTransId="{0B3526E1-BE65-4EB2-A22D-6F760660CA31}"/>
    <dgm:cxn modelId="{FF671183-EDE4-43DA-93A7-A2DC89685007}" type="presOf" srcId="{1FA2B89F-294E-4D50-B68D-77368D7B9295}" destId="{B19D28A5-A1F7-4BA4-9307-1FB113531440}" srcOrd="0" destOrd="0" presId="urn:microsoft.com/office/officeart/2005/8/layout/list1"/>
    <dgm:cxn modelId="{4A7BEF67-A160-4514-AE37-B5C91A201C44}" type="presOf" srcId="{6789B89B-7EA1-48ED-B110-0B6CC7A538A0}" destId="{6B4EDFFC-CE8B-4ECD-B652-106573EEF206}" srcOrd="0" destOrd="0" presId="urn:microsoft.com/office/officeart/2005/8/layout/list1"/>
    <dgm:cxn modelId="{26E7E302-4BE5-4FD4-86C4-8115B1D914A1}" srcId="{180CB421-1C28-40DD-950F-7880E3BAD542}" destId="{02CE8FBF-1889-4BCD-93D9-258F6D7779D7}" srcOrd="0" destOrd="0" parTransId="{D487ABE4-1AFE-4C80-AC0D-75A5EBEF22EC}" sibTransId="{D7D38D0C-D554-46F2-ADB1-8F1CC5449ADB}"/>
    <dgm:cxn modelId="{C1CC8EED-F9DA-49D2-B556-2F1DFDBC6AFA}" srcId="{6789B89B-7EA1-48ED-B110-0B6CC7A538A0}" destId="{623CC2E0-5BC7-40AE-BD4F-9A28A342C6D4}" srcOrd="0" destOrd="0" parTransId="{BC93EB2E-3D71-4787-8C99-F36F3CBC865D}" sibTransId="{8E9746FB-3FE4-405C-BD02-14B8F45BFBB4}"/>
    <dgm:cxn modelId="{74B058AA-8EC1-437C-A9A7-A77546822BD8}" type="presOf" srcId="{DB0114A2-589F-465B-9CFE-A673CF1B4944}" destId="{9B9578AB-09E9-4CE0-95E5-4A21D8DBBC4C}" srcOrd="1" destOrd="0" presId="urn:microsoft.com/office/officeart/2005/8/layout/list1"/>
    <dgm:cxn modelId="{DEFED56E-16C2-4905-B253-36302367BC02}" type="presOf" srcId="{180CB421-1C28-40DD-950F-7880E3BAD542}" destId="{36399464-4A51-4571-A391-61BBE7964A58}" srcOrd="0" destOrd="0" presId="urn:microsoft.com/office/officeart/2005/8/layout/list1"/>
    <dgm:cxn modelId="{D37C5070-925B-4D8D-AC51-621C5334FF7C}" type="presOf" srcId="{C59CA16B-1FCB-4B29-913A-C9D50B46F219}" destId="{32997D6F-2BC1-43F0-B846-56036A5F5711}" srcOrd="1" destOrd="0" presId="urn:microsoft.com/office/officeart/2005/8/layout/list1"/>
    <dgm:cxn modelId="{BF9E9447-85B8-47C1-95F0-2B0C0B6EA7DE}" srcId="{C59CA16B-1FCB-4B29-913A-C9D50B46F219}" destId="{4202015F-8989-430F-A5B1-BF3E6BCAA73D}" srcOrd="0" destOrd="0" parTransId="{23334F01-F3AC-4D04-A24C-3F0C2C609395}" sibTransId="{29F3FDBF-4DE9-4E88-8560-CC936E7F2C81}"/>
    <dgm:cxn modelId="{5E127554-7583-4E69-A4C5-D871D8B33F40}" srcId="{8A26D7F7-11CF-4DCF-90D6-3B43A3408D3B}" destId="{21C889D3-2FB3-42A3-8FFB-363C2C1FC7B0}" srcOrd="0" destOrd="0" parTransId="{DBB7E63E-1982-46EF-9A0E-AD2D73B8A221}" sibTransId="{A32BD17D-7B80-4574-B4BF-3B48C61E8023}"/>
    <dgm:cxn modelId="{069FEE9F-C3F4-47D0-B089-74AE76C75F44}" type="presOf" srcId="{6789B89B-7EA1-48ED-B110-0B6CC7A538A0}" destId="{4CCA7D33-89A1-4BE1-8DF8-1A448383EB85}" srcOrd="1" destOrd="0" presId="urn:microsoft.com/office/officeart/2005/8/layout/list1"/>
    <dgm:cxn modelId="{C7ECA74D-7122-491B-8832-0EDDEA2F2D96}" type="presOf" srcId="{8A26D7F7-11CF-4DCF-90D6-3B43A3408D3B}" destId="{84174D8A-34D6-486A-89DE-F3C172CEF5DA}" srcOrd="0" destOrd="0" presId="urn:microsoft.com/office/officeart/2005/8/layout/list1"/>
    <dgm:cxn modelId="{866A1546-BECA-463F-B9B3-6E59C4EA7D39}" type="presParOf" srcId="{44926325-4F76-48AD-9695-6CC9D079624D}" destId="{77EB8654-1ADE-4687-86C9-5FB34961AF7A}" srcOrd="0" destOrd="0" presId="urn:microsoft.com/office/officeart/2005/8/layout/list1"/>
    <dgm:cxn modelId="{A1832081-7308-4E5A-B9C0-1691527AA250}" type="presParOf" srcId="{77EB8654-1ADE-4687-86C9-5FB34961AF7A}" destId="{6B4EDFFC-CE8B-4ECD-B652-106573EEF206}" srcOrd="0" destOrd="0" presId="urn:microsoft.com/office/officeart/2005/8/layout/list1"/>
    <dgm:cxn modelId="{7B119779-A6D7-4003-94E0-1591C02518C3}" type="presParOf" srcId="{77EB8654-1ADE-4687-86C9-5FB34961AF7A}" destId="{4CCA7D33-89A1-4BE1-8DF8-1A448383EB85}" srcOrd="1" destOrd="0" presId="urn:microsoft.com/office/officeart/2005/8/layout/list1"/>
    <dgm:cxn modelId="{9BCE5F36-B970-444D-8E57-D7094A1349AE}" type="presParOf" srcId="{44926325-4F76-48AD-9695-6CC9D079624D}" destId="{3AC141BB-9FC4-4AFC-AFF2-C61F7D917660}" srcOrd="1" destOrd="0" presId="urn:microsoft.com/office/officeart/2005/8/layout/list1"/>
    <dgm:cxn modelId="{F043111D-B467-4972-AC2C-637A19881039}" type="presParOf" srcId="{44926325-4F76-48AD-9695-6CC9D079624D}" destId="{A713EBDA-4D9B-4074-B3DE-073C64565E73}" srcOrd="2" destOrd="0" presId="urn:microsoft.com/office/officeart/2005/8/layout/list1"/>
    <dgm:cxn modelId="{FBF0B461-CCEB-4D9F-A431-73E9BFDEA952}" type="presParOf" srcId="{44926325-4F76-48AD-9695-6CC9D079624D}" destId="{F74E7755-FDE4-4B6C-8D55-39A476255B95}" srcOrd="3" destOrd="0" presId="urn:microsoft.com/office/officeart/2005/8/layout/list1"/>
    <dgm:cxn modelId="{F5C39461-E0E2-4CD4-8440-78AC2C33100B}" type="presParOf" srcId="{44926325-4F76-48AD-9695-6CC9D079624D}" destId="{8429D137-47C7-4BBC-AA64-3405CAEEC0FD}" srcOrd="4" destOrd="0" presId="urn:microsoft.com/office/officeart/2005/8/layout/list1"/>
    <dgm:cxn modelId="{05642D53-2DAD-4E73-BF0D-F07CBA946114}" type="presParOf" srcId="{8429D137-47C7-4BBC-AA64-3405CAEEC0FD}" destId="{36399464-4A51-4571-A391-61BBE7964A58}" srcOrd="0" destOrd="0" presId="urn:microsoft.com/office/officeart/2005/8/layout/list1"/>
    <dgm:cxn modelId="{A1CAEE91-93AA-4CFF-8A84-F19F3F1FBDFD}" type="presParOf" srcId="{8429D137-47C7-4BBC-AA64-3405CAEEC0FD}" destId="{19A52594-B1EA-49A9-9B96-BBD0D508975B}" srcOrd="1" destOrd="0" presId="urn:microsoft.com/office/officeart/2005/8/layout/list1"/>
    <dgm:cxn modelId="{DE7DF5CE-18E0-43D3-9D02-0F19EEEA260E}" type="presParOf" srcId="{44926325-4F76-48AD-9695-6CC9D079624D}" destId="{265D5949-DEA5-4119-9C30-84E90B2DA92F}" srcOrd="5" destOrd="0" presId="urn:microsoft.com/office/officeart/2005/8/layout/list1"/>
    <dgm:cxn modelId="{52DD1CCD-1507-4AD2-9998-1CFB8EF85AD2}" type="presParOf" srcId="{44926325-4F76-48AD-9695-6CC9D079624D}" destId="{96FE7CDB-7436-48EA-A61B-D93294F9922B}" srcOrd="6" destOrd="0" presId="urn:microsoft.com/office/officeart/2005/8/layout/list1"/>
    <dgm:cxn modelId="{50AC3016-352D-49C4-8AE4-455FED7060BF}" type="presParOf" srcId="{44926325-4F76-48AD-9695-6CC9D079624D}" destId="{84EF9F01-8C5E-4488-9C2D-1D783260BBED}" srcOrd="7" destOrd="0" presId="urn:microsoft.com/office/officeart/2005/8/layout/list1"/>
    <dgm:cxn modelId="{F7477AF4-3993-4388-8CB8-7BFEDD9244F5}" type="presParOf" srcId="{44926325-4F76-48AD-9695-6CC9D079624D}" destId="{B2ED7481-0062-4C64-B493-9C07D3607516}" srcOrd="8" destOrd="0" presId="urn:microsoft.com/office/officeart/2005/8/layout/list1"/>
    <dgm:cxn modelId="{A70593B6-CD54-4480-B453-FDB2134E2892}" type="presParOf" srcId="{B2ED7481-0062-4C64-B493-9C07D3607516}" destId="{84174D8A-34D6-486A-89DE-F3C172CEF5DA}" srcOrd="0" destOrd="0" presId="urn:microsoft.com/office/officeart/2005/8/layout/list1"/>
    <dgm:cxn modelId="{28F5B5CF-9EA4-426D-A551-74E9186667E8}" type="presParOf" srcId="{B2ED7481-0062-4C64-B493-9C07D3607516}" destId="{D09ED922-30B9-4473-8C8B-B1BE209CED27}" srcOrd="1" destOrd="0" presId="urn:microsoft.com/office/officeart/2005/8/layout/list1"/>
    <dgm:cxn modelId="{172F1F0F-C7AC-421C-AA67-B5AECBF4157C}" type="presParOf" srcId="{44926325-4F76-48AD-9695-6CC9D079624D}" destId="{63B01BF8-B742-4172-899B-1F34C0DEC106}" srcOrd="9" destOrd="0" presId="urn:microsoft.com/office/officeart/2005/8/layout/list1"/>
    <dgm:cxn modelId="{D5A29902-CB10-4156-A78C-505AA9672219}" type="presParOf" srcId="{44926325-4F76-48AD-9695-6CC9D079624D}" destId="{87AF08CC-26B5-4890-B6DC-ED3281BE5EE9}" srcOrd="10" destOrd="0" presId="urn:microsoft.com/office/officeart/2005/8/layout/list1"/>
    <dgm:cxn modelId="{379ED661-4EF8-4E9A-BCFE-E747516FB446}" type="presParOf" srcId="{44926325-4F76-48AD-9695-6CC9D079624D}" destId="{70E8B0FF-36FB-402B-B472-B084313AA2C8}" srcOrd="11" destOrd="0" presId="urn:microsoft.com/office/officeart/2005/8/layout/list1"/>
    <dgm:cxn modelId="{D55A2A52-7BAE-43E0-8769-1AB9A5889659}" type="presParOf" srcId="{44926325-4F76-48AD-9695-6CC9D079624D}" destId="{6B996A6B-FF96-4F05-94BD-3AB99908818E}" srcOrd="12" destOrd="0" presId="urn:microsoft.com/office/officeart/2005/8/layout/list1"/>
    <dgm:cxn modelId="{E60E0290-0CED-41D4-A15B-77BF7E265569}" type="presParOf" srcId="{6B996A6B-FF96-4F05-94BD-3AB99908818E}" destId="{071F9269-3ADB-40C1-BCF7-61B78F6F1A5B}" srcOrd="0" destOrd="0" presId="urn:microsoft.com/office/officeart/2005/8/layout/list1"/>
    <dgm:cxn modelId="{371860B7-CD76-4248-A516-433AE652142D}" type="presParOf" srcId="{6B996A6B-FF96-4F05-94BD-3AB99908818E}" destId="{32997D6F-2BC1-43F0-B846-56036A5F5711}" srcOrd="1" destOrd="0" presId="urn:microsoft.com/office/officeart/2005/8/layout/list1"/>
    <dgm:cxn modelId="{AD184937-6C57-4339-B9ED-4B36F6BA1245}" type="presParOf" srcId="{44926325-4F76-48AD-9695-6CC9D079624D}" destId="{E1A94F81-71D7-415A-93F5-A94450AB6751}" srcOrd="13" destOrd="0" presId="urn:microsoft.com/office/officeart/2005/8/layout/list1"/>
    <dgm:cxn modelId="{79C3FB17-E8AF-4BA3-B11A-B856050C56B6}" type="presParOf" srcId="{44926325-4F76-48AD-9695-6CC9D079624D}" destId="{82074C2B-70D9-487D-87ED-33303371A7B2}" srcOrd="14" destOrd="0" presId="urn:microsoft.com/office/officeart/2005/8/layout/list1"/>
    <dgm:cxn modelId="{085D9523-2506-451C-A036-172D28C1833F}" type="presParOf" srcId="{44926325-4F76-48AD-9695-6CC9D079624D}" destId="{4C46464E-B16C-47E6-9C0B-EF5E1C72DEED}" srcOrd="15" destOrd="0" presId="urn:microsoft.com/office/officeart/2005/8/layout/list1"/>
    <dgm:cxn modelId="{F3A1455E-51BF-403D-8186-AD682D71A4B0}" type="presParOf" srcId="{44926325-4F76-48AD-9695-6CC9D079624D}" destId="{06928EA7-ADDF-43F9-BB1E-BB403BC46991}" srcOrd="16" destOrd="0" presId="urn:microsoft.com/office/officeart/2005/8/layout/list1"/>
    <dgm:cxn modelId="{F6326695-F3D6-44C4-A201-834544B217C0}" type="presParOf" srcId="{06928EA7-ADDF-43F9-BB1E-BB403BC46991}" destId="{344BF451-9FFA-4B54-8EE2-0572C8610F2E}" srcOrd="0" destOrd="0" presId="urn:microsoft.com/office/officeart/2005/8/layout/list1"/>
    <dgm:cxn modelId="{253C2CC8-750B-469C-98BF-6F6C62E7DC33}" type="presParOf" srcId="{06928EA7-ADDF-43F9-BB1E-BB403BC46991}" destId="{9B9578AB-09E9-4CE0-95E5-4A21D8DBBC4C}" srcOrd="1" destOrd="0" presId="urn:microsoft.com/office/officeart/2005/8/layout/list1"/>
    <dgm:cxn modelId="{DE80C2C5-1857-42DB-85CE-6E74AA6A3160}" type="presParOf" srcId="{44926325-4F76-48AD-9695-6CC9D079624D}" destId="{F5255131-F3C9-46D3-985C-A864091BEEBE}" srcOrd="17" destOrd="0" presId="urn:microsoft.com/office/officeart/2005/8/layout/list1"/>
    <dgm:cxn modelId="{3BA44DA4-F21E-4DFA-AA79-850E030F3C7A}" type="presParOf" srcId="{44926325-4F76-48AD-9695-6CC9D079624D}" destId="{B19D28A5-A1F7-4BA4-9307-1FB11353144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074CFF-F400-4407-91E1-F0326FB7262E}" type="doc">
      <dgm:prSet loTypeId="urn:microsoft.com/office/officeart/2005/8/layout/h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2920EE-374C-438F-977C-574F17CCD399}">
      <dgm:prSet phldrT="[Text]"/>
      <dgm:spPr/>
      <dgm:t>
        <a:bodyPr/>
        <a:lstStyle/>
        <a:p>
          <a:r>
            <a:rPr lang="sr-Cyrl-RS" b="1" dirty="0" smtClean="0"/>
            <a:t>Савремено новчано тржиште</a:t>
          </a:r>
          <a:endParaRPr lang="en-US" b="1" dirty="0"/>
        </a:p>
      </dgm:t>
    </dgm:pt>
    <dgm:pt modelId="{282A906E-4E9E-44B5-846F-F4A0C73D6ECE}" type="parTrans" cxnId="{FC505D1F-12E3-4AE6-82C2-EAAF3C00942D}">
      <dgm:prSet/>
      <dgm:spPr/>
      <dgm:t>
        <a:bodyPr/>
        <a:lstStyle/>
        <a:p>
          <a:endParaRPr lang="en-US"/>
        </a:p>
      </dgm:t>
    </dgm:pt>
    <dgm:pt modelId="{C10501FC-73AB-4CB2-9294-5482E35D1279}" type="sibTrans" cxnId="{FC505D1F-12E3-4AE6-82C2-EAAF3C00942D}">
      <dgm:prSet/>
      <dgm:spPr/>
      <dgm:t>
        <a:bodyPr/>
        <a:lstStyle/>
        <a:p>
          <a:endParaRPr lang="en-US"/>
        </a:p>
      </dgm:t>
    </dgm:pt>
    <dgm:pt modelId="{38F9BD1B-B0ED-44B4-878D-AA0C215E4A85}">
      <dgm:prSet phldrT="[Text]"/>
      <dgm:spPr/>
      <dgm:t>
        <a:bodyPr/>
        <a:lstStyle/>
        <a:p>
          <a:r>
            <a:rPr lang="sr-Cyrl-RS" dirty="0" smtClean="0"/>
            <a:t>део кредитног система </a:t>
          </a:r>
          <a:endParaRPr lang="en-US" dirty="0"/>
        </a:p>
      </dgm:t>
    </dgm:pt>
    <dgm:pt modelId="{93CF667A-326F-432A-8706-3CA7460CE4C7}" type="parTrans" cxnId="{0D9F6D5B-338A-4DD9-BEE1-F6B222C22575}">
      <dgm:prSet/>
      <dgm:spPr/>
      <dgm:t>
        <a:bodyPr/>
        <a:lstStyle/>
        <a:p>
          <a:endParaRPr lang="en-US"/>
        </a:p>
      </dgm:t>
    </dgm:pt>
    <dgm:pt modelId="{83509AB1-9512-4EA8-8087-6A2FDAAB4105}" type="sibTrans" cxnId="{0D9F6D5B-338A-4DD9-BEE1-F6B222C22575}">
      <dgm:prSet/>
      <dgm:spPr/>
      <dgm:t>
        <a:bodyPr/>
        <a:lstStyle/>
        <a:p>
          <a:endParaRPr lang="en-US"/>
        </a:p>
      </dgm:t>
    </dgm:pt>
    <dgm:pt modelId="{FEDAD416-0C30-47E0-8F6F-D6EA2E23A992}">
      <dgm:prSet phldrT="[Text]"/>
      <dgm:spPr/>
      <dgm:t>
        <a:bodyPr/>
        <a:lstStyle/>
        <a:p>
          <a:r>
            <a:rPr lang="sr-Cyrl-RS" dirty="0" smtClean="0"/>
            <a:t>међубанкарска институција</a:t>
          </a:r>
          <a:endParaRPr lang="en-US" dirty="0"/>
        </a:p>
      </dgm:t>
    </dgm:pt>
    <dgm:pt modelId="{115B0D07-F655-43DA-852C-770CC4C427EB}" type="parTrans" cxnId="{A4C16CD9-09BA-41CA-B2C1-B32653DE0546}">
      <dgm:prSet/>
      <dgm:spPr/>
      <dgm:t>
        <a:bodyPr/>
        <a:lstStyle/>
        <a:p>
          <a:endParaRPr lang="en-US"/>
        </a:p>
      </dgm:t>
    </dgm:pt>
    <dgm:pt modelId="{B7A82C92-B905-4B25-85C2-BDACC5291A45}" type="sibTrans" cxnId="{A4C16CD9-09BA-41CA-B2C1-B32653DE0546}">
      <dgm:prSet/>
      <dgm:spPr/>
      <dgm:t>
        <a:bodyPr/>
        <a:lstStyle/>
        <a:p>
          <a:endParaRPr lang="en-US"/>
        </a:p>
      </dgm:t>
    </dgm:pt>
    <dgm:pt modelId="{C017910D-9ACD-498B-BB6D-EBBDB6829A32}">
      <dgm:prSet phldrT="[Text]"/>
      <dgm:spPr/>
      <dgm:t>
        <a:bodyPr/>
        <a:lstStyle/>
        <a:p>
          <a:r>
            <a:rPr lang="sr-Cyrl-RS" b="1" dirty="0" smtClean="0"/>
            <a:t>Краткорочни вредносни папири</a:t>
          </a:r>
          <a:endParaRPr lang="en-US" b="1" dirty="0"/>
        </a:p>
      </dgm:t>
    </dgm:pt>
    <dgm:pt modelId="{453B06B2-F94B-449F-8A40-22B28C19E799}" type="parTrans" cxnId="{BF62C9DF-C936-4169-BB41-D8AA729CC611}">
      <dgm:prSet/>
      <dgm:spPr/>
      <dgm:t>
        <a:bodyPr/>
        <a:lstStyle/>
        <a:p>
          <a:endParaRPr lang="en-US"/>
        </a:p>
      </dgm:t>
    </dgm:pt>
    <dgm:pt modelId="{80CE7652-0B52-4737-B5E8-F93CB984C368}" type="sibTrans" cxnId="{BF62C9DF-C936-4169-BB41-D8AA729CC611}">
      <dgm:prSet/>
      <dgm:spPr/>
      <dgm:t>
        <a:bodyPr/>
        <a:lstStyle/>
        <a:p>
          <a:endParaRPr lang="en-US"/>
        </a:p>
      </dgm:t>
    </dgm:pt>
    <dgm:pt modelId="{2F15D52E-7BF7-423F-AD5C-16A021377E23}">
      <dgm:prSet phldrT="[Text]"/>
      <dgm:spPr/>
      <dgm:t>
        <a:bodyPr/>
        <a:lstStyle/>
        <a:p>
          <a:r>
            <a:rPr lang="sr-Cyrl-RS" dirty="0" smtClean="0"/>
            <a:t>инструменти новчаног тржишта</a:t>
          </a:r>
          <a:endParaRPr lang="en-US" dirty="0"/>
        </a:p>
      </dgm:t>
    </dgm:pt>
    <dgm:pt modelId="{826465E2-A1C4-48AA-9ACB-553927F1C27A}" type="parTrans" cxnId="{0BB38481-6BE3-4459-B616-85EB7071BB67}">
      <dgm:prSet/>
      <dgm:spPr/>
      <dgm:t>
        <a:bodyPr/>
        <a:lstStyle/>
        <a:p>
          <a:endParaRPr lang="en-US"/>
        </a:p>
      </dgm:t>
    </dgm:pt>
    <dgm:pt modelId="{6B9882AA-BFCE-4651-B265-3F9B98436413}" type="sibTrans" cxnId="{0BB38481-6BE3-4459-B616-85EB7071BB67}">
      <dgm:prSet/>
      <dgm:spPr/>
      <dgm:t>
        <a:bodyPr/>
        <a:lstStyle/>
        <a:p>
          <a:endParaRPr lang="en-US"/>
        </a:p>
      </dgm:t>
    </dgm:pt>
    <dgm:pt modelId="{733BF485-B204-4B8E-B2B5-2BCBA6F3F464}">
      <dgm:prSet phldrT="[Text]"/>
      <dgm:spPr/>
      <dgm:t>
        <a:bodyPr/>
        <a:lstStyle/>
        <a:p>
          <a:r>
            <a:rPr lang="sr-Cyrl-RS" dirty="0" smtClean="0"/>
            <a:t>власнику дају право на располагање </a:t>
          </a:r>
          <a:r>
            <a:rPr lang="sr-Cyrl-RS" b="1" dirty="0" smtClean="0"/>
            <a:t>краткорочним</a:t>
          </a:r>
          <a:r>
            <a:rPr lang="sr-Cyrl-RS" dirty="0" smtClean="0"/>
            <a:t> ликвидним сред.</a:t>
          </a:r>
          <a:endParaRPr lang="en-US" dirty="0"/>
        </a:p>
      </dgm:t>
    </dgm:pt>
    <dgm:pt modelId="{09120E66-945C-433C-8CF5-2B0D9D595164}" type="parTrans" cxnId="{D7CEF545-C016-4863-A4C9-EAC8F427203D}">
      <dgm:prSet/>
      <dgm:spPr/>
      <dgm:t>
        <a:bodyPr/>
        <a:lstStyle/>
        <a:p>
          <a:endParaRPr lang="en-US"/>
        </a:p>
      </dgm:t>
    </dgm:pt>
    <dgm:pt modelId="{F81002C1-5B5F-4E29-B66D-791645865813}" type="sibTrans" cxnId="{D7CEF545-C016-4863-A4C9-EAC8F427203D}">
      <dgm:prSet/>
      <dgm:spPr/>
      <dgm:t>
        <a:bodyPr/>
        <a:lstStyle/>
        <a:p>
          <a:endParaRPr lang="en-US"/>
        </a:p>
      </dgm:t>
    </dgm:pt>
    <dgm:pt modelId="{16589C87-84DF-4513-9C83-EC6AFF09E7CF}">
      <dgm:prSet phldrT="[Text]"/>
      <dgm:spPr/>
      <dgm:t>
        <a:bodyPr/>
        <a:lstStyle/>
        <a:p>
          <a:r>
            <a:rPr lang="sr-Cyrl-RS" dirty="0" smtClean="0"/>
            <a:t>осигурава </a:t>
          </a:r>
          <a:r>
            <a:rPr lang="sr-Cyrl-RS" b="1" dirty="0" smtClean="0"/>
            <a:t>ликвидност</a:t>
          </a:r>
          <a:endParaRPr lang="en-US" b="1" dirty="0"/>
        </a:p>
      </dgm:t>
    </dgm:pt>
    <dgm:pt modelId="{6CDC4976-5CC1-40E3-9413-FDCDB6742629}" type="parTrans" cxnId="{8A661F13-B88D-4B73-8C7C-42C0CBBFEBD7}">
      <dgm:prSet/>
      <dgm:spPr/>
      <dgm:t>
        <a:bodyPr/>
        <a:lstStyle/>
        <a:p>
          <a:endParaRPr lang="en-US"/>
        </a:p>
      </dgm:t>
    </dgm:pt>
    <dgm:pt modelId="{00DAAB3B-B146-4C5C-8D4F-03B7DC77B803}" type="sibTrans" cxnId="{8A661F13-B88D-4B73-8C7C-42C0CBBFEBD7}">
      <dgm:prSet/>
      <dgm:spPr/>
      <dgm:t>
        <a:bodyPr/>
        <a:lstStyle/>
        <a:p>
          <a:endParaRPr lang="en-US"/>
        </a:p>
      </dgm:t>
    </dgm:pt>
    <dgm:pt modelId="{2D60F6C3-FD18-4511-943C-31580C1CFF6E}" type="pres">
      <dgm:prSet presAssocID="{72074CFF-F400-4407-91E1-F0326FB726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208E4-F33E-4099-8649-F55D8E645845}" type="pres">
      <dgm:prSet presAssocID="{BE2920EE-374C-438F-977C-574F17CCD399}" presName="composite" presStyleCnt="0"/>
      <dgm:spPr/>
    </dgm:pt>
    <dgm:pt modelId="{CFB03B56-5E0B-4016-9CF6-91FC743F5FA0}" type="pres">
      <dgm:prSet presAssocID="{BE2920EE-374C-438F-977C-574F17CCD39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236DA-3E11-4AE9-A2AE-DA73AD1D3AC1}" type="pres">
      <dgm:prSet presAssocID="{BE2920EE-374C-438F-977C-574F17CCD39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600A1-7763-49CD-9C2D-A16DE6F008FD}" type="pres">
      <dgm:prSet presAssocID="{C10501FC-73AB-4CB2-9294-5482E35D1279}" presName="space" presStyleCnt="0"/>
      <dgm:spPr/>
    </dgm:pt>
    <dgm:pt modelId="{B9A81CF5-B034-4B00-8D3E-425952A6E2BD}" type="pres">
      <dgm:prSet presAssocID="{C017910D-9ACD-498B-BB6D-EBBDB6829A32}" presName="composite" presStyleCnt="0"/>
      <dgm:spPr/>
    </dgm:pt>
    <dgm:pt modelId="{08DE5ED0-B457-4002-AED6-D02F0AB07DEF}" type="pres">
      <dgm:prSet presAssocID="{C017910D-9ACD-498B-BB6D-EBBDB6829A3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E3C40-2FC3-4062-A829-B6F73E9F1BA8}" type="pres">
      <dgm:prSet presAssocID="{C017910D-9ACD-498B-BB6D-EBBDB6829A3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024C56-43DE-47ED-83CD-FC9E31996682}" type="presOf" srcId="{BE2920EE-374C-438F-977C-574F17CCD399}" destId="{CFB03B56-5E0B-4016-9CF6-91FC743F5FA0}" srcOrd="0" destOrd="0" presId="urn:microsoft.com/office/officeart/2005/8/layout/hList1"/>
    <dgm:cxn modelId="{A512BE9B-5F6C-49EF-8849-586AEA7B11E5}" type="presOf" srcId="{C017910D-9ACD-498B-BB6D-EBBDB6829A32}" destId="{08DE5ED0-B457-4002-AED6-D02F0AB07DEF}" srcOrd="0" destOrd="0" presId="urn:microsoft.com/office/officeart/2005/8/layout/hList1"/>
    <dgm:cxn modelId="{994F7F36-4D23-4A9E-B1C3-4EC652B2B3B5}" type="presOf" srcId="{FEDAD416-0C30-47E0-8F6F-D6EA2E23A992}" destId="{F9E236DA-3E11-4AE9-A2AE-DA73AD1D3AC1}" srcOrd="0" destOrd="1" presId="urn:microsoft.com/office/officeart/2005/8/layout/hList1"/>
    <dgm:cxn modelId="{BF62C9DF-C936-4169-BB41-D8AA729CC611}" srcId="{72074CFF-F400-4407-91E1-F0326FB7262E}" destId="{C017910D-9ACD-498B-BB6D-EBBDB6829A32}" srcOrd="1" destOrd="0" parTransId="{453B06B2-F94B-449F-8A40-22B28C19E799}" sibTransId="{80CE7652-0B52-4737-B5E8-F93CB984C368}"/>
    <dgm:cxn modelId="{706C888A-002A-42E6-845F-41B618FFC5D4}" type="presOf" srcId="{2F15D52E-7BF7-423F-AD5C-16A021377E23}" destId="{F45E3C40-2FC3-4062-A829-B6F73E9F1BA8}" srcOrd="0" destOrd="0" presId="urn:microsoft.com/office/officeart/2005/8/layout/hList1"/>
    <dgm:cxn modelId="{4379EBF9-BF58-4A76-A819-8D74E83E5D29}" type="presOf" srcId="{16589C87-84DF-4513-9C83-EC6AFF09E7CF}" destId="{F9E236DA-3E11-4AE9-A2AE-DA73AD1D3AC1}" srcOrd="0" destOrd="2" presId="urn:microsoft.com/office/officeart/2005/8/layout/hList1"/>
    <dgm:cxn modelId="{1F1559BF-33B5-4DD3-80C6-614BB6F9F3A1}" type="presOf" srcId="{733BF485-B204-4B8E-B2B5-2BCBA6F3F464}" destId="{F45E3C40-2FC3-4062-A829-B6F73E9F1BA8}" srcOrd="0" destOrd="1" presId="urn:microsoft.com/office/officeart/2005/8/layout/hList1"/>
    <dgm:cxn modelId="{A4C16CD9-09BA-41CA-B2C1-B32653DE0546}" srcId="{BE2920EE-374C-438F-977C-574F17CCD399}" destId="{FEDAD416-0C30-47E0-8F6F-D6EA2E23A992}" srcOrd="1" destOrd="0" parTransId="{115B0D07-F655-43DA-852C-770CC4C427EB}" sibTransId="{B7A82C92-B905-4B25-85C2-BDACC5291A45}"/>
    <dgm:cxn modelId="{FC505D1F-12E3-4AE6-82C2-EAAF3C00942D}" srcId="{72074CFF-F400-4407-91E1-F0326FB7262E}" destId="{BE2920EE-374C-438F-977C-574F17CCD399}" srcOrd="0" destOrd="0" parTransId="{282A906E-4E9E-44B5-846F-F4A0C73D6ECE}" sibTransId="{C10501FC-73AB-4CB2-9294-5482E35D1279}"/>
    <dgm:cxn modelId="{0D9F6D5B-338A-4DD9-BEE1-F6B222C22575}" srcId="{BE2920EE-374C-438F-977C-574F17CCD399}" destId="{38F9BD1B-B0ED-44B4-878D-AA0C215E4A85}" srcOrd="0" destOrd="0" parTransId="{93CF667A-326F-432A-8706-3CA7460CE4C7}" sibTransId="{83509AB1-9512-4EA8-8087-6A2FDAAB4105}"/>
    <dgm:cxn modelId="{8A661F13-B88D-4B73-8C7C-42C0CBBFEBD7}" srcId="{BE2920EE-374C-438F-977C-574F17CCD399}" destId="{16589C87-84DF-4513-9C83-EC6AFF09E7CF}" srcOrd="2" destOrd="0" parTransId="{6CDC4976-5CC1-40E3-9413-FDCDB6742629}" sibTransId="{00DAAB3B-B146-4C5C-8D4F-03B7DC77B803}"/>
    <dgm:cxn modelId="{0BB38481-6BE3-4459-B616-85EB7071BB67}" srcId="{C017910D-9ACD-498B-BB6D-EBBDB6829A32}" destId="{2F15D52E-7BF7-423F-AD5C-16A021377E23}" srcOrd="0" destOrd="0" parTransId="{826465E2-A1C4-48AA-9ACB-553927F1C27A}" sibTransId="{6B9882AA-BFCE-4651-B265-3F9B98436413}"/>
    <dgm:cxn modelId="{C79285C9-A0AF-4ACD-8023-1FABEEE0B26E}" type="presOf" srcId="{72074CFF-F400-4407-91E1-F0326FB7262E}" destId="{2D60F6C3-FD18-4511-943C-31580C1CFF6E}" srcOrd="0" destOrd="0" presId="urn:microsoft.com/office/officeart/2005/8/layout/hList1"/>
    <dgm:cxn modelId="{7B11FC17-4B3C-4691-9D57-991D27F15661}" type="presOf" srcId="{38F9BD1B-B0ED-44B4-878D-AA0C215E4A85}" destId="{F9E236DA-3E11-4AE9-A2AE-DA73AD1D3AC1}" srcOrd="0" destOrd="0" presId="urn:microsoft.com/office/officeart/2005/8/layout/hList1"/>
    <dgm:cxn modelId="{D7CEF545-C016-4863-A4C9-EAC8F427203D}" srcId="{C017910D-9ACD-498B-BB6D-EBBDB6829A32}" destId="{733BF485-B204-4B8E-B2B5-2BCBA6F3F464}" srcOrd="1" destOrd="0" parTransId="{09120E66-945C-433C-8CF5-2B0D9D595164}" sibTransId="{F81002C1-5B5F-4E29-B66D-791645865813}"/>
    <dgm:cxn modelId="{7B9CD7DE-C5C0-4543-839F-8C90D4482B4A}" type="presParOf" srcId="{2D60F6C3-FD18-4511-943C-31580C1CFF6E}" destId="{3F0208E4-F33E-4099-8649-F55D8E645845}" srcOrd="0" destOrd="0" presId="urn:microsoft.com/office/officeart/2005/8/layout/hList1"/>
    <dgm:cxn modelId="{8F992AAF-F3B7-4AD7-A972-868ADB5D1C70}" type="presParOf" srcId="{3F0208E4-F33E-4099-8649-F55D8E645845}" destId="{CFB03B56-5E0B-4016-9CF6-91FC743F5FA0}" srcOrd="0" destOrd="0" presId="urn:microsoft.com/office/officeart/2005/8/layout/hList1"/>
    <dgm:cxn modelId="{38CC329A-25D1-4B53-9E98-5335998FCC41}" type="presParOf" srcId="{3F0208E4-F33E-4099-8649-F55D8E645845}" destId="{F9E236DA-3E11-4AE9-A2AE-DA73AD1D3AC1}" srcOrd="1" destOrd="0" presId="urn:microsoft.com/office/officeart/2005/8/layout/hList1"/>
    <dgm:cxn modelId="{F59EC8C7-653C-4AC7-A150-738138221599}" type="presParOf" srcId="{2D60F6C3-FD18-4511-943C-31580C1CFF6E}" destId="{11E600A1-7763-49CD-9C2D-A16DE6F008FD}" srcOrd="1" destOrd="0" presId="urn:microsoft.com/office/officeart/2005/8/layout/hList1"/>
    <dgm:cxn modelId="{C5C3D4F0-4845-43D0-B203-32728AC29716}" type="presParOf" srcId="{2D60F6C3-FD18-4511-943C-31580C1CFF6E}" destId="{B9A81CF5-B034-4B00-8D3E-425952A6E2BD}" srcOrd="2" destOrd="0" presId="urn:microsoft.com/office/officeart/2005/8/layout/hList1"/>
    <dgm:cxn modelId="{BE041CE7-0A2C-4F5C-AF14-650A84B944F6}" type="presParOf" srcId="{B9A81CF5-B034-4B00-8D3E-425952A6E2BD}" destId="{08DE5ED0-B457-4002-AED6-D02F0AB07DEF}" srcOrd="0" destOrd="0" presId="urn:microsoft.com/office/officeart/2005/8/layout/hList1"/>
    <dgm:cxn modelId="{6E377848-F2B5-4F2C-9F51-30B3B26184D2}" type="presParOf" srcId="{B9A81CF5-B034-4B00-8D3E-425952A6E2BD}" destId="{F45E3C40-2FC3-4062-A829-B6F73E9F1B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258006-50A6-452D-A231-FCD62027D5F9}" type="doc">
      <dgm:prSet loTypeId="urn:microsoft.com/office/officeart/2005/8/layout/vList3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C70EBAF-57EE-48F3-938E-396F3EFAE82B}">
      <dgm:prSet phldrT="[Text]"/>
      <dgm:spPr/>
      <dgm:t>
        <a:bodyPr/>
        <a:lstStyle/>
        <a:p>
          <a:r>
            <a:rPr lang="sr-Cyrl-RS" dirty="0" smtClean="0"/>
            <a:t>Појам девизног тржишта</a:t>
          </a:r>
          <a:endParaRPr lang="en-US" dirty="0"/>
        </a:p>
      </dgm:t>
    </dgm:pt>
    <dgm:pt modelId="{0B3995DB-9A8B-4519-B93C-6649F2102DDE}" type="parTrans" cxnId="{E044D28A-130E-497E-8782-5B416871C2B5}">
      <dgm:prSet/>
      <dgm:spPr/>
      <dgm:t>
        <a:bodyPr/>
        <a:lstStyle/>
        <a:p>
          <a:endParaRPr lang="en-US"/>
        </a:p>
      </dgm:t>
    </dgm:pt>
    <dgm:pt modelId="{D8459D7A-D0FB-49AB-A823-A4491AA902A3}" type="sibTrans" cxnId="{E044D28A-130E-497E-8782-5B416871C2B5}">
      <dgm:prSet/>
      <dgm:spPr/>
      <dgm:t>
        <a:bodyPr/>
        <a:lstStyle/>
        <a:p>
          <a:endParaRPr lang="en-US"/>
        </a:p>
      </dgm:t>
    </dgm:pt>
    <dgm:pt modelId="{60BD7B4B-5E4D-43B4-A6D5-6C6B531029EE}">
      <dgm:prSet phldrT="[Text]"/>
      <dgm:spPr/>
      <dgm:t>
        <a:bodyPr/>
        <a:lstStyle/>
        <a:p>
          <a:r>
            <a:rPr lang="sr-Cyrl-RS" dirty="0" smtClean="0"/>
            <a:t>Врсте девизног тржишта</a:t>
          </a:r>
          <a:endParaRPr lang="en-US" dirty="0"/>
        </a:p>
      </dgm:t>
    </dgm:pt>
    <dgm:pt modelId="{2F566426-FBB9-4C5A-9246-C4FF660BB185}" type="parTrans" cxnId="{28463498-9C7C-4D3F-A7E5-8C5977A2CAFB}">
      <dgm:prSet/>
      <dgm:spPr/>
      <dgm:t>
        <a:bodyPr/>
        <a:lstStyle/>
        <a:p>
          <a:endParaRPr lang="en-US"/>
        </a:p>
      </dgm:t>
    </dgm:pt>
    <dgm:pt modelId="{D90C9776-B869-41B9-8A35-DA6A8B8B4C4C}" type="sibTrans" cxnId="{28463498-9C7C-4D3F-A7E5-8C5977A2CAFB}">
      <dgm:prSet/>
      <dgm:spPr/>
      <dgm:t>
        <a:bodyPr/>
        <a:lstStyle/>
        <a:p>
          <a:endParaRPr lang="en-US"/>
        </a:p>
      </dgm:t>
    </dgm:pt>
    <dgm:pt modelId="{75D2537B-3174-45CE-A3E4-B221B54C2393}">
      <dgm:prSet phldrT="[Text]"/>
      <dgm:spPr/>
      <dgm:t>
        <a:bodyPr/>
        <a:lstStyle/>
        <a:p>
          <a:r>
            <a:rPr lang="sr-Cyrl-RS" dirty="0" smtClean="0"/>
            <a:t>Субјекти девизног тржишта</a:t>
          </a:r>
          <a:endParaRPr lang="en-US" dirty="0"/>
        </a:p>
      </dgm:t>
    </dgm:pt>
    <dgm:pt modelId="{6594B62F-60C4-46F9-B7AA-B3EF84317418}" type="parTrans" cxnId="{6C0ED8D4-199A-434B-93B5-7B47EB176F77}">
      <dgm:prSet/>
      <dgm:spPr/>
      <dgm:t>
        <a:bodyPr/>
        <a:lstStyle/>
        <a:p>
          <a:endParaRPr lang="en-US"/>
        </a:p>
      </dgm:t>
    </dgm:pt>
    <dgm:pt modelId="{94BF7CBE-7E4D-4CFF-AFB5-E28CF7CF9C34}" type="sibTrans" cxnId="{6C0ED8D4-199A-434B-93B5-7B47EB176F77}">
      <dgm:prSet/>
      <dgm:spPr/>
      <dgm:t>
        <a:bodyPr/>
        <a:lstStyle/>
        <a:p>
          <a:endParaRPr lang="en-US"/>
        </a:p>
      </dgm:t>
    </dgm:pt>
    <dgm:pt modelId="{777F7751-03FA-4348-94C9-B4E6B9EE790B}">
      <dgm:prSet/>
      <dgm:spPr/>
      <dgm:t>
        <a:bodyPr/>
        <a:lstStyle/>
        <a:p>
          <a:r>
            <a:rPr lang="sr-Cyrl-RS" dirty="0" smtClean="0"/>
            <a:t>Функционисање девизног тржишта</a:t>
          </a:r>
          <a:endParaRPr lang="en-US" dirty="0"/>
        </a:p>
      </dgm:t>
    </dgm:pt>
    <dgm:pt modelId="{717A90FA-57F1-454D-A9EC-111E770F2952}" type="parTrans" cxnId="{A6194CB6-3ECA-4659-834A-78DEBF5EB25E}">
      <dgm:prSet/>
      <dgm:spPr/>
      <dgm:t>
        <a:bodyPr/>
        <a:lstStyle/>
        <a:p>
          <a:endParaRPr lang="en-US"/>
        </a:p>
      </dgm:t>
    </dgm:pt>
    <dgm:pt modelId="{B52B51A8-8404-4D98-B192-AA744130A5E7}" type="sibTrans" cxnId="{A6194CB6-3ECA-4659-834A-78DEBF5EB25E}">
      <dgm:prSet/>
      <dgm:spPr/>
      <dgm:t>
        <a:bodyPr/>
        <a:lstStyle/>
        <a:p>
          <a:endParaRPr lang="en-US"/>
        </a:p>
      </dgm:t>
    </dgm:pt>
    <dgm:pt modelId="{A3E0FEEF-AFB9-4D73-AAD7-8FF01A89A487}">
      <dgm:prSet/>
      <dgm:spPr/>
      <dgm:t>
        <a:bodyPr/>
        <a:lstStyle/>
        <a:p>
          <a:r>
            <a:rPr lang="sr-Cyrl-RS" dirty="0" smtClean="0"/>
            <a:t>Цене на девизном тржишту</a:t>
          </a:r>
          <a:endParaRPr lang="en-US" dirty="0"/>
        </a:p>
      </dgm:t>
    </dgm:pt>
    <dgm:pt modelId="{FE9F3CFC-AF42-4C91-AE64-A71EDCED8E2F}" type="parTrans" cxnId="{1ACCA0B4-30AB-4A13-8047-1D3424D6A910}">
      <dgm:prSet/>
      <dgm:spPr/>
      <dgm:t>
        <a:bodyPr/>
        <a:lstStyle/>
        <a:p>
          <a:endParaRPr lang="en-US"/>
        </a:p>
      </dgm:t>
    </dgm:pt>
    <dgm:pt modelId="{3538D704-DC2E-49B3-965D-6E3E92BA7B52}" type="sibTrans" cxnId="{1ACCA0B4-30AB-4A13-8047-1D3424D6A910}">
      <dgm:prSet/>
      <dgm:spPr/>
      <dgm:t>
        <a:bodyPr/>
        <a:lstStyle/>
        <a:p>
          <a:endParaRPr lang="en-US"/>
        </a:p>
      </dgm:t>
    </dgm:pt>
    <dgm:pt modelId="{1B8A4CF3-62C9-4B65-A85F-1433FEC8F007}">
      <dgm:prSet/>
      <dgm:spPr/>
      <dgm:t>
        <a:bodyPr/>
        <a:lstStyle/>
        <a:p>
          <a:r>
            <a:rPr lang="sr-Cyrl-RS" dirty="0" smtClean="0"/>
            <a:t>Трансакције на девизном тржишту</a:t>
          </a:r>
          <a:endParaRPr lang="en-US" dirty="0"/>
        </a:p>
      </dgm:t>
    </dgm:pt>
    <dgm:pt modelId="{40F68F8C-B847-442A-85D7-CED297F667F2}" type="parTrans" cxnId="{590B3501-E0C8-44EA-9118-E8890B65E460}">
      <dgm:prSet/>
      <dgm:spPr/>
      <dgm:t>
        <a:bodyPr/>
        <a:lstStyle/>
        <a:p>
          <a:endParaRPr lang="en-US"/>
        </a:p>
      </dgm:t>
    </dgm:pt>
    <dgm:pt modelId="{94C4FB8D-6AEC-4643-9E84-2B2C9A9127C5}" type="sibTrans" cxnId="{590B3501-E0C8-44EA-9118-E8890B65E460}">
      <dgm:prSet/>
      <dgm:spPr/>
      <dgm:t>
        <a:bodyPr/>
        <a:lstStyle/>
        <a:p>
          <a:endParaRPr lang="en-US"/>
        </a:p>
      </dgm:t>
    </dgm:pt>
    <dgm:pt modelId="{60FB86E2-75CC-444A-9084-69738B13B67F}" type="pres">
      <dgm:prSet presAssocID="{93258006-50A6-452D-A231-FCD62027D5F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5D99B2-B2B3-4E93-B556-0EBB171D9076}" type="pres">
      <dgm:prSet presAssocID="{6C70EBAF-57EE-48F3-938E-396F3EFAE82B}" presName="composite" presStyleCnt="0"/>
      <dgm:spPr/>
      <dgm:t>
        <a:bodyPr/>
        <a:lstStyle/>
        <a:p>
          <a:endParaRPr lang="en-US"/>
        </a:p>
      </dgm:t>
    </dgm:pt>
    <dgm:pt modelId="{CFDA34EB-C0F5-4EF1-9B58-5FEEBF7C3336}" type="pres">
      <dgm:prSet presAssocID="{6C70EBAF-57EE-48F3-938E-396F3EFAE82B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8DC74F3-EECB-4E63-8AED-0717F0798E74}" type="pres">
      <dgm:prSet presAssocID="{6C70EBAF-57EE-48F3-938E-396F3EFAE82B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D87FD-3616-455C-85EA-FBAD539EA49A}" type="pres">
      <dgm:prSet presAssocID="{D8459D7A-D0FB-49AB-A823-A4491AA902A3}" presName="spacing" presStyleCnt="0"/>
      <dgm:spPr/>
      <dgm:t>
        <a:bodyPr/>
        <a:lstStyle/>
        <a:p>
          <a:endParaRPr lang="en-US"/>
        </a:p>
      </dgm:t>
    </dgm:pt>
    <dgm:pt modelId="{A551D71A-15DE-4285-8AC5-8C3F342BFFA2}" type="pres">
      <dgm:prSet presAssocID="{60BD7B4B-5E4D-43B4-A6D5-6C6B531029EE}" presName="composite" presStyleCnt="0"/>
      <dgm:spPr/>
      <dgm:t>
        <a:bodyPr/>
        <a:lstStyle/>
        <a:p>
          <a:endParaRPr lang="en-US"/>
        </a:p>
      </dgm:t>
    </dgm:pt>
    <dgm:pt modelId="{021AA772-63A4-4B68-B688-4B421C3EACC2}" type="pres">
      <dgm:prSet presAssocID="{60BD7B4B-5E4D-43B4-A6D5-6C6B531029EE}" presName="imgShp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CEDFF62-07C2-4FD0-B367-E457758DDFA5}" type="pres">
      <dgm:prSet presAssocID="{60BD7B4B-5E4D-43B4-A6D5-6C6B531029EE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72F7A-D528-4065-8E6F-4E78E917B96E}" type="pres">
      <dgm:prSet presAssocID="{D90C9776-B869-41B9-8A35-DA6A8B8B4C4C}" presName="spacing" presStyleCnt="0"/>
      <dgm:spPr/>
      <dgm:t>
        <a:bodyPr/>
        <a:lstStyle/>
        <a:p>
          <a:endParaRPr lang="en-US"/>
        </a:p>
      </dgm:t>
    </dgm:pt>
    <dgm:pt modelId="{238B2227-FCA1-4C4B-853F-DEE85346AEAC}" type="pres">
      <dgm:prSet presAssocID="{75D2537B-3174-45CE-A3E4-B221B54C2393}" presName="composite" presStyleCnt="0"/>
      <dgm:spPr/>
      <dgm:t>
        <a:bodyPr/>
        <a:lstStyle/>
        <a:p>
          <a:endParaRPr lang="en-US"/>
        </a:p>
      </dgm:t>
    </dgm:pt>
    <dgm:pt modelId="{987E1C3D-336E-4A77-8293-182A9DE03B29}" type="pres">
      <dgm:prSet presAssocID="{75D2537B-3174-45CE-A3E4-B221B54C2393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83431E2-8F0C-453B-BE50-F6249CD7318A}" type="pres">
      <dgm:prSet presAssocID="{75D2537B-3174-45CE-A3E4-B221B54C2393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5C517-76B7-49D4-AC7D-73FB8039D8E7}" type="pres">
      <dgm:prSet presAssocID="{94BF7CBE-7E4D-4CFF-AFB5-E28CF7CF9C34}" presName="spacing" presStyleCnt="0"/>
      <dgm:spPr/>
    </dgm:pt>
    <dgm:pt modelId="{3D5831BE-9B39-47CE-96E2-A9C91BA022A3}" type="pres">
      <dgm:prSet presAssocID="{777F7751-03FA-4348-94C9-B4E6B9EE790B}" presName="composite" presStyleCnt="0"/>
      <dgm:spPr/>
    </dgm:pt>
    <dgm:pt modelId="{53850A45-FA77-488E-960A-84DFC6CB72E4}" type="pres">
      <dgm:prSet presAssocID="{777F7751-03FA-4348-94C9-B4E6B9EE790B}" presName="imgShp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884A6E6-D6DC-4E05-806B-E603B02FA9B8}" type="pres">
      <dgm:prSet presAssocID="{777F7751-03FA-4348-94C9-B4E6B9EE790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1B9B9-538D-4625-BFCF-8429A0F45D65}" type="pres">
      <dgm:prSet presAssocID="{B52B51A8-8404-4D98-B192-AA744130A5E7}" presName="spacing" presStyleCnt="0"/>
      <dgm:spPr/>
    </dgm:pt>
    <dgm:pt modelId="{3CE2EC0A-2FE2-45F9-A5BF-95F5F1A9AECC}" type="pres">
      <dgm:prSet presAssocID="{A3E0FEEF-AFB9-4D73-AAD7-8FF01A89A487}" presName="composite" presStyleCnt="0"/>
      <dgm:spPr/>
    </dgm:pt>
    <dgm:pt modelId="{4527F2F2-423F-46BE-A874-6B3D89658884}" type="pres">
      <dgm:prSet presAssocID="{A3E0FEEF-AFB9-4D73-AAD7-8FF01A89A487}" presName="imgShp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1EF1B0F-9457-417A-8E34-866B03C9C786}" type="pres">
      <dgm:prSet presAssocID="{A3E0FEEF-AFB9-4D73-AAD7-8FF01A89A487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FBE87-6D02-48E1-8728-B58D6CE2ECCB}" type="pres">
      <dgm:prSet presAssocID="{3538D704-DC2E-49B3-965D-6E3E92BA7B52}" presName="spacing" presStyleCnt="0"/>
      <dgm:spPr/>
    </dgm:pt>
    <dgm:pt modelId="{DABE50E5-4A21-4B57-BB87-899675EC120F}" type="pres">
      <dgm:prSet presAssocID="{1B8A4CF3-62C9-4B65-A85F-1433FEC8F007}" presName="composite" presStyleCnt="0"/>
      <dgm:spPr/>
    </dgm:pt>
    <dgm:pt modelId="{C977A11F-382D-441B-92DC-E088611E129C}" type="pres">
      <dgm:prSet presAssocID="{1B8A4CF3-62C9-4B65-A85F-1433FEC8F007}" presName="imgShp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AC788D8-7404-42B4-959E-0DAF7D90DC3E}" type="pres">
      <dgm:prSet presAssocID="{1B8A4CF3-62C9-4B65-A85F-1433FEC8F007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3F2AB-0679-4597-BE64-2D6524E87A7F}" type="presOf" srcId="{93258006-50A6-452D-A231-FCD62027D5F9}" destId="{60FB86E2-75CC-444A-9084-69738B13B67F}" srcOrd="0" destOrd="0" presId="urn:microsoft.com/office/officeart/2005/8/layout/vList3"/>
    <dgm:cxn modelId="{1ACCA0B4-30AB-4A13-8047-1D3424D6A910}" srcId="{93258006-50A6-452D-A231-FCD62027D5F9}" destId="{A3E0FEEF-AFB9-4D73-AAD7-8FF01A89A487}" srcOrd="4" destOrd="0" parTransId="{FE9F3CFC-AF42-4C91-AE64-A71EDCED8E2F}" sibTransId="{3538D704-DC2E-49B3-965D-6E3E92BA7B52}"/>
    <dgm:cxn modelId="{863C6E6D-0307-4A16-820E-C37EE449115E}" type="presOf" srcId="{A3E0FEEF-AFB9-4D73-AAD7-8FF01A89A487}" destId="{41EF1B0F-9457-417A-8E34-866B03C9C786}" srcOrd="0" destOrd="0" presId="urn:microsoft.com/office/officeart/2005/8/layout/vList3"/>
    <dgm:cxn modelId="{6C0ED8D4-199A-434B-93B5-7B47EB176F77}" srcId="{93258006-50A6-452D-A231-FCD62027D5F9}" destId="{75D2537B-3174-45CE-A3E4-B221B54C2393}" srcOrd="2" destOrd="0" parTransId="{6594B62F-60C4-46F9-B7AA-B3EF84317418}" sibTransId="{94BF7CBE-7E4D-4CFF-AFB5-E28CF7CF9C34}"/>
    <dgm:cxn modelId="{079F4009-60B7-47DA-B4E2-EC958110D9DA}" type="presOf" srcId="{777F7751-03FA-4348-94C9-B4E6B9EE790B}" destId="{F884A6E6-D6DC-4E05-806B-E603B02FA9B8}" srcOrd="0" destOrd="0" presId="urn:microsoft.com/office/officeart/2005/8/layout/vList3"/>
    <dgm:cxn modelId="{8EA55B63-3AED-408C-A1AB-7340ABA36614}" type="presOf" srcId="{60BD7B4B-5E4D-43B4-A6D5-6C6B531029EE}" destId="{5CEDFF62-07C2-4FD0-B367-E457758DDFA5}" srcOrd="0" destOrd="0" presId="urn:microsoft.com/office/officeart/2005/8/layout/vList3"/>
    <dgm:cxn modelId="{590B3501-E0C8-44EA-9118-E8890B65E460}" srcId="{93258006-50A6-452D-A231-FCD62027D5F9}" destId="{1B8A4CF3-62C9-4B65-A85F-1433FEC8F007}" srcOrd="5" destOrd="0" parTransId="{40F68F8C-B847-442A-85D7-CED297F667F2}" sibTransId="{94C4FB8D-6AEC-4643-9E84-2B2C9A9127C5}"/>
    <dgm:cxn modelId="{28060DFE-71AC-4657-A506-1D2B8FFC189E}" type="presOf" srcId="{1B8A4CF3-62C9-4B65-A85F-1433FEC8F007}" destId="{EAC788D8-7404-42B4-959E-0DAF7D90DC3E}" srcOrd="0" destOrd="0" presId="urn:microsoft.com/office/officeart/2005/8/layout/vList3"/>
    <dgm:cxn modelId="{A6194CB6-3ECA-4659-834A-78DEBF5EB25E}" srcId="{93258006-50A6-452D-A231-FCD62027D5F9}" destId="{777F7751-03FA-4348-94C9-B4E6B9EE790B}" srcOrd="3" destOrd="0" parTransId="{717A90FA-57F1-454D-A9EC-111E770F2952}" sibTransId="{B52B51A8-8404-4D98-B192-AA744130A5E7}"/>
    <dgm:cxn modelId="{28463498-9C7C-4D3F-A7E5-8C5977A2CAFB}" srcId="{93258006-50A6-452D-A231-FCD62027D5F9}" destId="{60BD7B4B-5E4D-43B4-A6D5-6C6B531029EE}" srcOrd="1" destOrd="0" parTransId="{2F566426-FBB9-4C5A-9246-C4FF660BB185}" sibTransId="{D90C9776-B869-41B9-8A35-DA6A8B8B4C4C}"/>
    <dgm:cxn modelId="{F068B7C9-2359-4AFB-93E8-B72DBE1A8810}" type="presOf" srcId="{6C70EBAF-57EE-48F3-938E-396F3EFAE82B}" destId="{68DC74F3-EECB-4E63-8AED-0717F0798E74}" srcOrd="0" destOrd="0" presId="urn:microsoft.com/office/officeart/2005/8/layout/vList3"/>
    <dgm:cxn modelId="{E044D28A-130E-497E-8782-5B416871C2B5}" srcId="{93258006-50A6-452D-A231-FCD62027D5F9}" destId="{6C70EBAF-57EE-48F3-938E-396F3EFAE82B}" srcOrd="0" destOrd="0" parTransId="{0B3995DB-9A8B-4519-B93C-6649F2102DDE}" sibTransId="{D8459D7A-D0FB-49AB-A823-A4491AA902A3}"/>
    <dgm:cxn modelId="{9DA9411B-0A29-41E6-89D2-9B820352379C}" type="presOf" srcId="{75D2537B-3174-45CE-A3E4-B221B54C2393}" destId="{F83431E2-8F0C-453B-BE50-F6249CD7318A}" srcOrd="0" destOrd="0" presId="urn:microsoft.com/office/officeart/2005/8/layout/vList3"/>
    <dgm:cxn modelId="{69066B03-917A-470E-946C-FEFD442AFF35}" type="presParOf" srcId="{60FB86E2-75CC-444A-9084-69738B13B67F}" destId="{D95D99B2-B2B3-4E93-B556-0EBB171D9076}" srcOrd="0" destOrd="0" presId="urn:microsoft.com/office/officeart/2005/8/layout/vList3"/>
    <dgm:cxn modelId="{57B98031-9999-457E-A20F-23529A59067D}" type="presParOf" srcId="{D95D99B2-B2B3-4E93-B556-0EBB171D9076}" destId="{CFDA34EB-C0F5-4EF1-9B58-5FEEBF7C3336}" srcOrd="0" destOrd="0" presId="urn:microsoft.com/office/officeart/2005/8/layout/vList3"/>
    <dgm:cxn modelId="{3AF128D2-D7AE-4F0F-9D36-5263DFC7F8DF}" type="presParOf" srcId="{D95D99B2-B2B3-4E93-B556-0EBB171D9076}" destId="{68DC74F3-EECB-4E63-8AED-0717F0798E74}" srcOrd="1" destOrd="0" presId="urn:microsoft.com/office/officeart/2005/8/layout/vList3"/>
    <dgm:cxn modelId="{5B987AC4-A983-4E57-B141-0CA6ED021974}" type="presParOf" srcId="{60FB86E2-75CC-444A-9084-69738B13B67F}" destId="{ECCD87FD-3616-455C-85EA-FBAD539EA49A}" srcOrd="1" destOrd="0" presId="urn:microsoft.com/office/officeart/2005/8/layout/vList3"/>
    <dgm:cxn modelId="{2FB03612-A76C-4D32-B1FC-40BD518D98AE}" type="presParOf" srcId="{60FB86E2-75CC-444A-9084-69738B13B67F}" destId="{A551D71A-15DE-4285-8AC5-8C3F342BFFA2}" srcOrd="2" destOrd="0" presId="urn:microsoft.com/office/officeart/2005/8/layout/vList3"/>
    <dgm:cxn modelId="{E2A18179-A23D-490D-8ACF-EBCAF2D7425C}" type="presParOf" srcId="{A551D71A-15DE-4285-8AC5-8C3F342BFFA2}" destId="{021AA772-63A4-4B68-B688-4B421C3EACC2}" srcOrd="0" destOrd="0" presId="urn:microsoft.com/office/officeart/2005/8/layout/vList3"/>
    <dgm:cxn modelId="{B9CA20F9-D2EE-4A73-97F5-143DA2C449D5}" type="presParOf" srcId="{A551D71A-15DE-4285-8AC5-8C3F342BFFA2}" destId="{5CEDFF62-07C2-4FD0-B367-E457758DDFA5}" srcOrd="1" destOrd="0" presId="urn:microsoft.com/office/officeart/2005/8/layout/vList3"/>
    <dgm:cxn modelId="{79770C79-2CF3-43FA-B404-D3FF701B2D86}" type="presParOf" srcId="{60FB86E2-75CC-444A-9084-69738B13B67F}" destId="{23F72F7A-D528-4065-8E6F-4E78E917B96E}" srcOrd="3" destOrd="0" presId="urn:microsoft.com/office/officeart/2005/8/layout/vList3"/>
    <dgm:cxn modelId="{FD56E77E-FD1F-4EFA-AB3E-0A0E31482C82}" type="presParOf" srcId="{60FB86E2-75CC-444A-9084-69738B13B67F}" destId="{238B2227-FCA1-4C4B-853F-DEE85346AEAC}" srcOrd="4" destOrd="0" presId="urn:microsoft.com/office/officeart/2005/8/layout/vList3"/>
    <dgm:cxn modelId="{466E740F-D773-4307-B74B-113D97D827EE}" type="presParOf" srcId="{238B2227-FCA1-4C4B-853F-DEE85346AEAC}" destId="{987E1C3D-336E-4A77-8293-182A9DE03B29}" srcOrd="0" destOrd="0" presId="urn:microsoft.com/office/officeart/2005/8/layout/vList3"/>
    <dgm:cxn modelId="{6FE89D4A-5E38-4E59-ADA6-4D7BDD8091E1}" type="presParOf" srcId="{238B2227-FCA1-4C4B-853F-DEE85346AEAC}" destId="{F83431E2-8F0C-453B-BE50-F6249CD7318A}" srcOrd="1" destOrd="0" presId="urn:microsoft.com/office/officeart/2005/8/layout/vList3"/>
    <dgm:cxn modelId="{91366F0B-2FD1-4609-8F9B-572BF3584C8A}" type="presParOf" srcId="{60FB86E2-75CC-444A-9084-69738B13B67F}" destId="{D6F5C517-76B7-49D4-AC7D-73FB8039D8E7}" srcOrd="5" destOrd="0" presId="urn:microsoft.com/office/officeart/2005/8/layout/vList3"/>
    <dgm:cxn modelId="{EEE8F05A-EBE3-4836-9C4C-39ECEB164CD5}" type="presParOf" srcId="{60FB86E2-75CC-444A-9084-69738B13B67F}" destId="{3D5831BE-9B39-47CE-96E2-A9C91BA022A3}" srcOrd="6" destOrd="0" presId="urn:microsoft.com/office/officeart/2005/8/layout/vList3"/>
    <dgm:cxn modelId="{71596391-113F-46E8-A415-A14652A72595}" type="presParOf" srcId="{3D5831BE-9B39-47CE-96E2-A9C91BA022A3}" destId="{53850A45-FA77-488E-960A-84DFC6CB72E4}" srcOrd="0" destOrd="0" presId="urn:microsoft.com/office/officeart/2005/8/layout/vList3"/>
    <dgm:cxn modelId="{7B76D207-9DBA-4E5D-98EA-D3077D82C2E4}" type="presParOf" srcId="{3D5831BE-9B39-47CE-96E2-A9C91BA022A3}" destId="{F884A6E6-D6DC-4E05-806B-E603B02FA9B8}" srcOrd="1" destOrd="0" presId="urn:microsoft.com/office/officeart/2005/8/layout/vList3"/>
    <dgm:cxn modelId="{A227F5F3-EADE-4728-869D-178517702085}" type="presParOf" srcId="{60FB86E2-75CC-444A-9084-69738B13B67F}" destId="{6F41B9B9-538D-4625-BFCF-8429A0F45D65}" srcOrd="7" destOrd="0" presId="urn:microsoft.com/office/officeart/2005/8/layout/vList3"/>
    <dgm:cxn modelId="{A4F6421F-21F6-42AB-AC75-A1A2D767A4FC}" type="presParOf" srcId="{60FB86E2-75CC-444A-9084-69738B13B67F}" destId="{3CE2EC0A-2FE2-45F9-A5BF-95F5F1A9AECC}" srcOrd="8" destOrd="0" presId="urn:microsoft.com/office/officeart/2005/8/layout/vList3"/>
    <dgm:cxn modelId="{6E10DA0B-7E3A-41A7-9F5F-29E3F14C5BC7}" type="presParOf" srcId="{3CE2EC0A-2FE2-45F9-A5BF-95F5F1A9AECC}" destId="{4527F2F2-423F-46BE-A874-6B3D89658884}" srcOrd="0" destOrd="0" presId="urn:microsoft.com/office/officeart/2005/8/layout/vList3"/>
    <dgm:cxn modelId="{AA0C334D-60E4-4A74-A15B-BE88407435E4}" type="presParOf" srcId="{3CE2EC0A-2FE2-45F9-A5BF-95F5F1A9AECC}" destId="{41EF1B0F-9457-417A-8E34-866B03C9C786}" srcOrd="1" destOrd="0" presId="urn:microsoft.com/office/officeart/2005/8/layout/vList3"/>
    <dgm:cxn modelId="{316A3F66-264E-4D5C-A0ED-BC1F7E707DEE}" type="presParOf" srcId="{60FB86E2-75CC-444A-9084-69738B13B67F}" destId="{189FBE87-6D02-48E1-8728-B58D6CE2ECCB}" srcOrd="9" destOrd="0" presId="urn:microsoft.com/office/officeart/2005/8/layout/vList3"/>
    <dgm:cxn modelId="{0F502E40-AD52-426F-84BB-5B396096E86B}" type="presParOf" srcId="{60FB86E2-75CC-444A-9084-69738B13B67F}" destId="{DABE50E5-4A21-4B57-BB87-899675EC120F}" srcOrd="10" destOrd="0" presId="urn:microsoft.com/office/officeart/2005/8/layout/vList3"/>
    <dgm:cxn modelId="{CF2AAC09-57A4-4A26-AC75-7C458EDE8D52}" type="presParOf" srcId="{DABE50E5-4A21-4B57-BB87-899675EC120F}" destId="{C977A11F-382D-441B-92DC-E088611E129C}" srcOrd="0" destOrd="0" presId="urn:microsoft.com/office/officeart/2005/8/layout/vList3"/>
    <dgm:cxn modelId="{439000B4-216F-4C9E-A6B4-C50B951FC6E0}" type="presParOf" srcId="{DABE50E5-4A21-4B57-BB87-899675EC120F}" destId="{EAC788D8-7404-42B4-959E-0DAF7D90DC3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074CFF-F400-4407-91E1-F0326FB7262E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2920EE-374C-438F-977C-574F17CCD399}">
      <dgm:prSet phldrT="[Text]"/>
      <dgm:spPr/>
      <dgm:t>
        <a:bodyPr/>
        <a:lstStyle/>
        <a:p>
          <a:r>
            <a:rPr lang="sr-Cyrl-RS" b="1" dirty="0" smtClean="0"/>
            <a:t>ОРГАНИЗОВАНО</a:t>
          </a:r>
          <a:endParaRPr lang="en-US" b="1" dirty="0"/>
        </a:p>
      </dgm:t>
    </dgm:pt>
    <dgm:pt modelId="{282A906E-4E9E-44B5-846F-F4A0C73D6ECE}" type="parTrans" cxnId="{FC505D1F-12E3-4AE6-82C2-EAAF3C00942D}">
      <dgm:prSet/>
      <dgm:spPr/>
      <dgm:t>
        <a:bodyPr/>
        <a:lstStyle/>
        <a:p>
          <a:endParaRPr lang="en-US"/>
        </a:p>
      </dgm:t>
    </dgm:pt>
    <dgm:pt modelId="{C10501FC-73AB-4CB2-9294-5482E35D1279}" type="sibTrans" cxnId="{FC505D1F-12E3-4AE6-82C2-EAAF3C00942D}">
      <dgm:prSet/>
      <dgm:spPr/>
      <dgm:t>
        <a:bodyPr/>
        <a:lstStyle/>
        <a:p>
          <a:endParaRPr lang="en-US"/>
        </a:p>
      </dgm:t>
    </dgm:pt>
    <dgm:pt modelId="{38F9BD1B-B0ED-44B4-878D-AA0C215E4A85}">
      <dgm:prSet phldrT="[Text]"/>
      <dgm:spPr/>
      <dgm:t>
        <a:bodyPr/>
        <a:lstStyle/>
        <a:p>
          <a:r>
            <a:rPr lang="sr-Cyrl-RS" dirty="0" smtClean="0"/>
            <a:t>посебно организоване девизне берзе</a:t>
          </a:r>
          <a:endParaRPr lang="en-US" dirty="0"/>
        </a:p>
      </dgm:t>
    </dgm:pt>
    <dgm:pt modelId="{93CF667A-326F-432A-8706-3CA7460CE4C7}" type="parTrans" cxnId="{0D9F6D5B-338A-4DD9-BEE1-F6B222C22575}">
      <dgm:prSet/>
      <dgm:spPr/>
      <dgm:t>
        <a:bodyPr/>
        <a:lstStyle/>
        <a:p>
          <a:endParaRPr lang="en-US"/>
        </a:p>
      </dgm:t>
    </dgm:pt>
    <dgm:pt modelId="{83509AB1-9512-4EA8-8087-6A2FDAAB4105}" type="sibTrans" cxnId="{0D9F6D5B-338A-4DD9-BEE1-F6B222C22575}">
      <dgm:prSet/>
      <dgm:spPr/>
      <dgm:t>
        <a:bodyPr/>
        <a:lstStyle/>
        <a:p>
          <a:endParaRPr lang="en-US"/>
        </a:p>
      </dgm:t>
    </dgm:pt>
    <dgm:pt modelId="{C017910D-9ACD-498B-BB6D-EBBDB6829A32}">
      <dgm:prSet phldrT="[Text]"/>
      <dgm:spPr/>
      <dgm:t>
        <a:bodyPr/>
        <a:lstStyle/>
        <a:p>
          <a:r>
            <a:rPr lang="sr-Cyrl-RS" b="1" dirty="0" smtClean="0"/>
            <a:t>НЕОРГАНИЗОВАНО</a:t>
          </a:r>
          <a:endParaRPr lang="en-US" b="1" dirty="0"/>
        </a:p>
      </dgm:t>
    </dgm:pt>
    <dgm:pt modelId="{453B06B2-F94B-449F-8A40-22B28C19E799}" type="parTrans" cxnId="{BF62C9DF-C936-4169-BB41-D8AA729CC611}">
      <dgm:prSet/>
      <dgm:spPr/>
      <dgm:t>
        <a:bodyPr/>
        <a:lstStyle/>
        <a:p>
          <a:endParaRPr lang="en-US"/>
        </a:p>
      </dgm:t>
    </dgm:pt>
    <dgm:pt modelId="{80CE7652-0B52-4737-B5E8-F93CB984C368}" type="sibTrans" cxnId="{BF62C9DF-C936-4169-BB41-D8AA729CC611}">
      <dgm:prSet/>
      <dgm:spPr/>
      <dgm:t>
        <a:bodyPr/>
        <a:lstStyle/>
        <a:p>
          <a:endParaRPr lang="en-US"/>
        </a:p>
      </dgm:t>
    </dgm:pt>
    <dgm:pt modelId="{2F15D52E-7BF7-423F-AD5C-16A021377E23}">
      <dgm:prSet phldrT="[Text]"/>
      <dgm:spPr/>
      <dgm:t>
        <a:bodyPr/>
        <a:lstStyle/>
        <a:p>
          <a:r>
            <a:rPr lang="sr-Cyrl-RS" dirty="0" smtClean="0"/>
            <a:t>без посебно организ. девизних берзи</a:t>
          </a:r>
          <a:endParaRPr lang="en-US" dirty="0"/>
        </a:p>
      </dgm:t>
    </dgm:pt>
    <dgm:pt modelId="{826465E2-A1C4-48AA-9ACB-553927F1C27A}" type="parTrans" cxnId="{0BB38481-6BE3-4459-B616-85EB7071BB67}">
      <dgm:prSet/>
      <dgm:spPr/>
      <dgm:t>
        <a:bodyPr/>
        <a:lstStyle/>
        <a:p>
          <a:endParaRPr lang="en-US"/>
        </a:p>
      </dgm:t>
    </dgm:pt>
    <dgm:pt modelId="{6B9882AA-BFCE-4651-B265-3F9B98436413}" type="sibTrans" cxnId="{0BB38481-6BE3-4459-B616-85EB7071BB67}">
      <dgm:prSet/>
      <dgm:spPr/>
      <dgm:t>
        <a:bodyPr/>
        <a:lstStyle/>
        <a:p>
          <a:endParaRPr lang="en-US"/>
        </a:p>
      </dgm:t>
    </dgm:pt>
    <dgm:pt modelId="{01E4C724-9D1A-44CA-85C4-EE70AF40EC14}">
      <dgm:prSet phldrT="[Text]"/>
      <dgm:spPr/>
      <dgm:t>
        <a:bodyPr/>
        <a:lstStyle/>
        <a:p>
          <a:r>
            <a:rPr lang="sr-Cyrl-RS" dirty="0" smtClean="0"/>
            <a:t>присутно у иностраној пракси</a:t>
          </a:r>
          <a:endParaRPr lang="en-US" dirty="0"/>
        </a:p>
      </dgm:t>
    </dgm:pt>
    <dgm:pt modelId="{4CDDC732-7458-435C-B895-E03475D2660B}" type="parTrans" cxnId="{71E942E4-355C-424F-9D19-2E69BCC41333}">
      <dgm:prSet/>
      <dgm:spPr/>
      <dgm:t>
        <a:bodyPr/>
        <a:lstStyle/>
        <a:p>
          <a:endParaRPr lang="en-US"/>
        </a:p>
      </dgm:t>
    </dgm:pt>
    <dgm:pt modelId="{E4748AAE-2201-464D-97A3-0941B55139B9}" type="sibTrans" cxnId="{71E942E4-355C-424F-9D19-2E69BCC41333}">
      <dgm:prSet/>
      <dgm:spPr/>
      <dgm:t>
        <a:bodyPr/>
        <a:lstStyle/>
        <a:p>
          <a:endParaRPr lang="en-US"/>
        </a:p>
      </dgm:t>
    </dgm:pt>
    <dgm:pt modelId="{320B33AB-DE21-4E7C-BE5E-F98802335908}">
      <dgm:prSet phldrT="[Text]"/>
      <dgm:spPr/>
      <dgm:t>
        <a:bodyPr/>
        <a:lstStyle/>
        <a:p>
          <a:endParaRPr lang="en-US" dirty="0"/>
        </a:p>
      </dgm:t>
    </dgm:pt>
    <dgm:pt modelId="{DC737B08-ED79-48C8-960E-54F9399486AA}" type="parTrans" cxnId="{D31EFF6F-C624-45A7-9850-6F659B9352EA}">
      <dgm:prSet/>
      <dgm:spPr/>
      <dgm:t>
        <a:bodyPr/>
        <a:lstStyle/>
        <a:p>
          <a:endParaRPr lang="en-US"/>
        </a:p>
      </dgm:t>
    </dgm:pt>
    <dgm:pt modelId="{3C375072-749E-44EA-9901-04E5D56BDAD5}" type="sibTrans" cxnId="{D31EFF6F-C624-45A7-9850-6F659B9352EA}">
      <dgm:prSet/>
      <dgm:spPr/>
      <dgm:t>
        <a:bodyPr/>
        <a:lstStyle/>
        <a:p>
          <a:endParaRPr lang="en-US"/>
        </a:p>
      </dgm:t>
    </dgm:pt>
    <dgm:pt modelId="{AAD1DE7D-D55F-4090-BE7A-CCAFDBEFCBD1}">
      <dgm:prSet phldrT="[Text]"/>
      <dgm:spPr/>
      <dgm:t>
        <a:bodyPr/>
        <a:lstStyle/>
        <a:p>
          <a:r>
            <a:rPr lang="sr-Cyrl-RS" smtClean="0"/>
            <a:t>развијено у тржишним економијама</a:t>
          </a:r>
          <a:endParaRPr lang="en-US" dirty="0"/>
        </a:p>
      </dgm:t>
    </dgm:pt>
    <dgm:pt modelId="{709CD2B7-015C-4669-BA96-7AE755DE9F0E}" type="parTrans" cxnId="{FBB14883-727C-4323-A27C-E7530ACDBA50}">
      <dgm:prSet/>
      <dgm:spPr/>
      <dgm:t>
        <a:bodyPr/>
        <a:lstStyle/>
        <a:p>
          <a:endParaRPr lang="en-US"/>
        </a:p>
      </dgm:t>
    </dgm:pt>
    <dgm:pt modelId="{ECFD3F4B-D15C-4B2B-84E8-07F301DB6B90}" type="sibTrans" cxnId="{FBB14883-727C-4323-A27C-E7530ACDBA50}">
      <dgm:prSet/>
      <dgm:spPr/>
      <dgm:t>
        <a:bodyPr/>
        <a:lstStyle/>
        <a:p>
          <a:endParaRPr lang="en-US"/>
        </a:p>
      </dgm:t>
    </dgm:pt>
    <dgm:pt modelId="{2D60F6C3-FD18-4511-943C-31580C1CFF6E}" type="pres">
      <dgm:prSet presAssocID="{72074CFF-F400-4407-91E1-F0326FB726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208E4-F33E-4099-8649-F55D8E645845}" type="pres">
      <dgm:prSet presAssocID="{BE2920EE-374C-438F-977C-574F17CCD399}" presName="composite" presStyleCnt="0"/>
      <dgm:spPr/>
    </dgm:pt>
    <dgm:pt modelId="{CFB03B56-5E0B-4016-9CF6-91FC743F5FA0}" type="pres">
      <dgm:prSet presAssocID="{BE2920EE-374C-438F-977C-574F17CCD39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236DA-3E11-4AE9-A2AE-DA73AD1D3AC1}" type="pres">
      <dgm:prSet presAssocID="{BE2920EE-374C-438F-977C-574F17CCD39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600A1-7763-49CD-9C2D-A16DE6F008FD}" type="pres">
      <dgm:prSet presAssocID="{C10501FC-73AB-4CB2-9294-5482E35D1279}" presName="space" presStyleCnt="0"/>
      <dgm:spPr/>
    </dgm:pt>
    <dgm:pt modelId="{B9A81CF5-B034-4B00-8D3E-425952A6E2BD}" type="pres">
      <dgm:prSet presAssocID="{C017910D-9ACD-498B-BB6D-EBBDB6829A32}" presName="composite" presStyleCnt="0"/>
      <dgm:spPr/>
    </dgm:pt>
    <dgm:pt modelId="{08DE5ED0-B457-4002-AED6-D02F0AB07DEF}" type="pres">
      <dgm:prSet presAssocID="{C017910D-9ACD-498B-BB6D-EBBDB6829A3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E3C40-2FC3-4062-A829-B6F73E9F1BA8}" type="pres">
      <dgm:prSet presAssocID="{C017910D-9ACD-498B-BB6D-EBBDB6829A3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B14883-727C-4323-A27C-E7530ACDBA50}" srcId="{C017910D-9ACD-498B-BB6D-EBBDB6829A32}" destId="{AAD1DE7D-D55F-4090-BE7A-CCAFDBEFCBD1}" srcOrd="1" destOrd="0" parTransId="{709CD2B7-015C-4669-BA96-7AE755DE9F0E}" sibTransId="{ECFD3F4B-D15C-4B2B-84E8-07F301DB6B90}"/>
    <dgm:cxn modelId="{97E30DD5-71F4-4C6E-8C46-91263A9D6A28}" type="presOf" srcId="{2F15D52E-7BF7-423F-AD5C-16A021377E23}" destId="{F45E3C40-2FC3-4062-A829-B6F73E9F1BA8}" srcOrd="0" destOrd="0" presId="urn:microsoft.com/office/officeart/2005/8/layout/hList1"/>
    <dgm:cxn modelId="{8BC7CBC6-CB37-4390-87A5-40F5CADC3BF1}" type="presOf" srcId="{72074CFF-F400-4407-91E1-F0326FB7262E}" destId="{2D60F6C3-FD18-4511-943C-31580C1CFF6E}" srcOrd="0" destOrd="0" presId="urn:microsoft.com/office/officeart/2005/8/layout/hList1"/>
    <dgm:cxn modelId="{B758D1AF-DEFA-491B-B6D3-1345DAC7456A}" type="presOf" srcId="{C017910D-9ACD-498B-BB6D-EBBDB6829A32}" destId="{08DE5ED0-B457-4002-AED6-D02F0AB07DEF}" srcOrd="0" destOrd="0" presId="urn:microsoft.com/office/officeart/2005/8/layout/hList1"/>
    <dgm:cxn modelId="{B892EE5E-4DAB-4406-B4C3-53C37DF672DC}" type="presOf" srcId="{38F9BD1B-B0ED-44B4-878D-AA0C215E4A85}" destId="{F9E236DA-3E11-4AE9-A2AE-DA73AD1D3AC1}" srcOrd="0" destOrd="0" presId="urn:microsoft.com/office/officeart/2005/8/layout/hList1"/>
    <dgm:cxn modelId="{44EBF2FC-2E2B-469A-A10B-496E9D4813F1}" type="presOf" srcId="{BE2920EE-374C-438F-977C-574F17CCD399}" destId="{CFB03B56-5E0B-4016-9CF6-91FC743F5FA0}" srcOrd="0" destOrd="0" presId="urn:microsoft.com/office/officeart/2005/8/layout/hList1"/>
    <dgm:cxn modelId="{71E942E4-355C-424F-9D19-2E69BCC41333}" srcId="{BE2920EE-374C-438F-977C-574F17CCD399}" destId="{01E4C724-9D1A-44CA-85C4-EE70AF40EC14}" srcOrd="1" destOrd="0" parTransId="{4CDDC732-7458-435C-B895-E03475D2660B}" sibTransId="{E4748AAE-2201-464D-97A3-0941B55139B9}"/>
    <dgm:cxn modelId="{2861312F-EDBE-40B2-B435-2747A57A1258}" type="presOf" srcId="{AAD1DE7D-D55F-4090-BE7A-CCAFDBEFCBD1}" destId="{F45E3C40-2FC3-4062-A829-B6F73E9F1BA8}" srcOrd="0" destOrd="1" presId="urn:microsoft.com/office/officeart/2005/8/layout/hList1"/>
    <dgm:cxn modelId="{D7031A95-BFE5-4FDC-B892-5A91B852EFCA}" type="presOf" srcId="{01E4C724-9D1A-44CA-85C4-EE70AF40EC14}" destId="{F9E236DA-3E11-4AE9-A2AE-DA73AD1D3AC1}" srcOrd="0" destOrd="1" presId="urn:microsoft.com/office/officeart/2005/8/layout/hList1"/>
    <dgm:cxn modelId="{BF62C9DF-C936-4169-BB41-D8AA729CC611}" srcId="{72074CFF-F400-4407-91E1-F0326FB7262E}" destId="{C017910D-9ACD-498B-BB6D-EBBDB6829A32}" srcOrd="1" destOrd="0" parTransId="{453B06B2-F94B-449F-8A40-22B28C19E799}" sibTransId="{80CE7652-0B52-4737-B5E8-F93CB984C368}"/>
    <dgm:cxn modelId="{86FFEBC9-7A23-4D59-B7CA-8D76BC302893}" type="presOf" srcId="{320B33AB-DE21-4E7C-BE5E-F98802335908}" destId="{F45E3C40-2FC3-4062-A829-B6F73E9F1BA8}" srcOrd="0" destOrd="2" presId="urn:microsoft.com/office/officeart/2005/8/layout/hList1"/>
    <dgm:cxn modelId="{D31EFF6F-C624-45A7-9850-6F659B9352EA}" srcId="{C017910D-9ACD-498B-BB6D-EBBDB6829A32}" destId="{320B33AB-DE21-4E7C-BE5E-F98802335908}" srcOrd="2" destOrd="0" parTransId="{DC737B08-ED79-48C8-960E-54F9399486AA}" sibTransId="{3C375072-749E-44EA-9901-04E5D56BDAD5}"/>
    <dgm:cxn modelId="{FC505D1F-12E3-4AE6-82C2-EAAF3C00942D}" srcId="{72074CFF-F400-4407-91E1-F0326FB7262E}" destId="{BE2920EE-374C-438F-977C-574F17CCD399}" srcOrd="0" destOrd="0" parTransId="{282A906E-4E9E-44B5-846F-F4A0C73D6ECE}" sibTransId="{C10501FC-73AB-4CB2-9294-5482E35D1279}"/>
    <dgm:cxn modelId="{0D9F6D5B-338A-4DD9-BEE1-F6B222C22575}" srcId="{BE2920EE-374C-438F-977C-574F17CCD399}" destId="{38F9BD1B-B0ED-44B4-878D-AA0C215E4A85}" srcOrd="0" destOrd="0" parTransId="{93CF667A-326F-432A-8706-3CA7460CE4C7}" sibTransId="{83509AB1-9512-4EA8-8087-6A2FDAAB4105}"/>
    <dgm:cxn modelId="{0BB38481-6BE3-4459-B616-85EB7071BB67}" srcId="{C017910D-9ACD-498B-BB6D-EBBDB6829A32}" destId="{2F15D52E-7BF7-423F-AD5C-16A021377E23}" srcOrd="0" destOrd="0" parTransId="{826465E2-A1C4-48AA-9ACB-553927F1C27A}" sibTransId="{6B9882AA-BFCE-4651-B265-3F9B98436413}"/>
    <dgm:cxn modelId="{01AAFF9F-5EBC-4195-8DB8-E8EB160137BB}" type="presParOf" srcId="{2D60F6C3-FD18-4511-943C-31580C1CFF6E}" destId="{3F0208E4-F33E-4099-8649-F55D8E645845}" srcOrd="0" destOrd="0" presId="urn:microsoft.com/office/officeart/2005/8/layout/hList1"/>
    <dgm:cxn modelId="{84F144AC-1805-4A49-A7C1-51A3F50437F2}" type="presParOf" srcId="{3F0208E4-F33E-4099-8649-F55D8E645845}" destId="{CFB03B56-5E0B-4016-9CF6-91FC743F5FA0}" srcOrd="0" destOrd="0" presId="urn:microsoft.com/office/officeart/2005/8/layout/hList1"/>
    <dgm:cxn modelId="{3358E811-4CF6-4C39-914D-A6830A817D87}" type="presParOf" srcId="{3F0208E4-F33E-4099-8649-F55D8E645845}" destId="{F9E236DA-3E11-4AE9-A2AE-DA73AD1D3AC1}" srcOrd="1" destOrd="0" presId="urn:microsoft.com/office/officeart/2005/8/layout/hList1"/>
    <dgm:cxn modelId="{E96A134D-FAD1-4AFD-8EA6-E10FF03B42D0}" type="presParOf" srcId="{2D60F6C3-FD18-4511-943C-31580C1CFF6E}" destId="{11E600A1-7763-49CD-9C2D-A16DE6F008FD}" srcOrd="1" destOrd="0" presId="urn:microsoft.com/office/officeart/2005/8/layout/hList1"/>
    <dgm:cxn modelId="{6D514141-E6B5-4D39-AFD8-793AB67E51C3}" type="presParOf" srcId="{2D60F6C3-FD18-4511-943C-31580C1CFF6E}" destId="{B9A81CF5-B034-4B00-8D3E-425952A6E2BD}" srcOrd="2" destOrd="0" presId="urn:microsoft.com/office/officeart/2005/8/layout/hList1"/>
    <dgm:cxn modelId="{3116ECC2-E5E5-40E2-90BF-080BF954B62D}" type="presParOf" srcId="{B9A81CF5-B034-4B00-8D3E-425952A6E2BD}" destId="{08DE5ED0-B457-4002-AED6-D02F0AB07DEF}" srcOrd="0" destOrd="0" presId="urn:microsoft.com/office/officeart/2005/8/layout/hList1"/>
    <dgm:cxn modelId="{F72BACB8-1088-434F-9059-52AB0E3A6F08}" type="presParOf" srcId="{B9A81CF5-B034-4B00-8D3E-425952A6E2BD}" destId="{F45E3C40-2FC3-4062-A829-B6F73E9F1B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1E577B-91BD-4C84-83AF-C1B227BDF83B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92B9CD-583A-4E9F-8C9B-A02E48E03EFB}">
      <dgm:prSet phldrT="[Text]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sr-Cyrl-RS" b="1" dirty="0" smtClean="0"/>
            <a:t>ЦРНО</a:t>
          </a:r>
          <a:endParaRPr lang="en-US" b="1" dirty="0"/>
        </a:p>
      </dgm:t>
    </dgm:pt>
    <dgm:pt modelId="{A3643CED-664A-4A95-B9B2-BE471C1865DE}" type="parTrans" cxnId="{9933EAA1-46DE-4118-AE5B-1D541F97135F}">
      <dgm:prSet/>
      <dgm:spPr/>
      <dgm:t>
        <a:bodyPr/>
        <a:lstStyle/>
        <a:p>
          <a:endParaRPr lang="en-US"/>
        </a:p>
      </dgm:t>
    </dgm:pt>
    <dgm:pt modelId="{2926A79C-90FE-4C9A-873D-D67B4C5AC4EC}" type="sibTrans" cxnId="{9933EAA1-46DE-4118-AE5B-1D541F97135F}">
      <dgm:prSet/>
      <dgm:spPr/>
      <dgm:t>
        <a:bodyPr/>
        <a:lstStyle/>
        <a:p>
          <a:endParaRPr lang="en-US"/>
        </a:p>
      </dgm:t>
    </dgm:pt>
    <dgm:pt modelId="{D916855D-CBE9-4505-A8B1-31CA2795D988}">
      <dgm:prSet custT="1"/>
      <dgm:spPr>
        <a:solidFill>
          <a:schemeClr val="tx1">
            <a:lumMod val="85000"/>
            <a:alpha val="90000"/>
          </a:schemeClr>
        </a:solidFill>
        <a:ln>
          <a:solidFill>
            <a:schemeClr val="tx1">
              <a:lumMod val="65000"/>
              <a:alpha val="90000"/>
            </a:schemeClr>
          </a:solidFill>
        </a:ln>
      </dgm:spPr>
      <dgm:t>
        <a:bodyPr/>
        <a:lstStyle/>
        <a:p>
          <a:r>
            <a:rPr lang="sr-Cyrl-RS" sz="2600" dirty="0" smtClean="0"/>
            <a:t>ван званичних девизних токова</a:t>
          </a:r>
          <a:endParaRPr lang="en-US" sz="2600" dirty="0"/>
        </a:p>
      </dgm:t>
    </dgm:pt>
    <dgm:pt modelId="{BA3D16E6-9833-4C24-A164-D72CF2DD053F}" type="parTrans" cxnId="{2CE8A26D-260C-49AB-8B4F-F180CDD99857}">
      <dgm:prSet/>
      <dgm:spPr/>
      <dgm:t>
        <a:bodyPr/>
        <a:lstStyle/>
        <a:p>
          <a:endParaRPr lang="en-US"/>
        </a:p>
      </dgm:t>
    </dgm:pt>
    <dgm:pt modelId="{DE2BFF12-C0D9-425B-97A4-3935EF04E6D9}" type="sibTrans" cxnId="{2CE8A26D-260C-49AB-8B4F-F180CDD99857}">
      <dgm:prSet/>
      <dgm:spPr/>
      <dgm:t>
        <a:bodyPr/>
        <a:lstStyle/>
        <a:p>
          <a:endParaRPr lang="en-US"/>
        </a:p>
      </dgm:t>
    </dgm:pt>
    <dgm:pt modelId="{8F0B9351-55E7-4707-84B7-A120DDCFBBFD}" type="pres">
      <dgm:prSet presAssocID="{D11E577B-91BD-4C84-83AF-C1B227BDF8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1DE30B-EB3E-44B9-BFE4-4AD383A0B466}" type="pres">
      <dgm:prSet presAssocID="{7692B9CD-583A-4E9F-8C9B-A02E48E03EFB}" presName="composite" presStyleCnt="0"/>
      <dgm:spPr/>
    </dgm:pt>
    <dgm:pt modelId="{775363CD-4614-4F26-9692-92FABC30FEF8}" type="pres">
      <dgm:prSet presAssocID="{7692B9CD-583A-4E9F-8C9B-A02E48E03EFB}" presName="parTx" presStyleLbl="alignNode1" presStyleIdx="0" presStyleCnt="1" custScaleY="100000" custLinFactNeighborY="-8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0B272-E569-454A-8130-DD149701D668}" type="pres">
      <dgm:prSet presAssocID="{7692B9CD-583A-4E9F-8C9B-A02E48E03EFB}" presName="desTx" presStyleLbl="alignAccFollowNode1" presStyleIdx="0" presStyleCnt="1" custLinFactNeighborX="42856" custLinFactNeighborY="50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F9AA4D-B2AA-4CB7-8FD6-9E331133AFB6}" type="presOf" srcId="{7692B9CD-583A-4E9F-8C9B-A02E48E03EFB}" destId="{775363CD-4614-4F26-9692-92FABC30FEF8}" srcOrd="0" destOrd="0" presId="urn:microsoft.com/office/officeart/2005/8/layout/hList1"/>
    <dgm:cxn modelId="{275D6578-4737-4E53-87ED-C09CDADEC243}" type="presOf" srcId="{D916855D-CBE9-4505-A8B1-31CA2795D988}" destId="{2A30B272-E569-454A-8130-DD149701D668}" srcOrd="0" destOrd="0" presId="urn:microsoft.com/office/officeart/2005/8/layout/hList1"/>
    <dgm:cxn modelId="{9933EAA1-46DE-4118-AE5B-1D541F97135F}" srcId="{D11E577B-91BD-4C84-83AF-C1B227BDF83B}" destId="{7692B9CD-583A-4E9F-8C9B-A02E48E03EFB}" srcOrd="0" destOrd="0" parTransId="{A3643CED-664A-4A95-B9B2-BE471C1865DE}" sibTransId="{2926A79C-90FE-4C9A-873D-D67B4C5AC4EC}"/>
    <dgm:cxn modelId="{17720D48-01DC-4F98-9441-9B443A6FABEA}" type="presOf" srcId="{D11E577B-91BD-4C84-83AF-C1B227BDF83B}" destId="{8F0B9351-55E7-4707-84B7-A120DDCFBBFD}" srcOrd="0" destOrd="0" presId="urn:microsoft.com/office/officeart/2005/8/layout/hList1"/>
    <dgm:cxn modelId="{2CE8A26D-260C-49AB-8B4F-F180CDD99857}" srcId="{7692B9CD-583A-4E9F-8C9B-A02E48E03EFB}" destId="{D916855D-CBE9-4505-A8B1-31CA2795D988}" srcOrd="0" destOrd="0" parTransId="{BA3D16E6-9833-4C24-A164-D72CF2DD053F}" sibTransId="{DE2BFF12-C0D9-425B-97A4-3935EF04E6D9}"/>
    <dgm:cxn modelId="{94BBEF0F-7D4F-4EB2-8C09-9EBD8D9BB4E5}" type="presParOf" srcId="{8F0B9351-55E7-4707-84B7-A120DDCFBBFD}" destId="{C81DE30B-EB3E-44B9-BFE4-4AD383A0B466}" srcOrd="0" destOrd="0" presId="urn:microsoft.com/office/officeart/2005/8/layout/hList1"/>
    <dgm:cxn modelId="{9D4EEE50-4214-4E1E-8A2E-889784FE7AAE}" type="presParOf" srcId="{C81DE30B-EB3E-44B9-BFE4-4AD383A0B466}" destId="{775363CD-4614-4F26-9692-92FABC30FEF8}" srcOrd="0" destOrd="0" presId="urn:microsoft.com/office/officeart/2005/8/layout/hList1"/>
    <dgm:cxn modelId="{0F6CF0CD-CE8E-4A1E-BEC3-FF266F9607DB}" type="presParOf" srcId="{C81DE30B-EB3E-44B9-BFE4-4AD383A0B466}" destId="{2A30B272-E569-454A-8130-DD149701D6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258006-50A6-452D-A231-FCD62027D5F9}" type="doc">
      <dgm:prSet loTypeId="urn:microsoft.com/office/officeart/2005/8/layout/vList3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C70EBAF-57EE-48F3-938E-396F3EFAE82B}">
      <dgm:prSet phldrT="[Text]"/>
      <dgm:spPr/>
      <dgm:t>
        <a:bodyPr/>
        <a:lstStyle/>
        <a:p>
          <a:r>
            <a:rPr lang="sr-Cyrl-RS" dirty="0" smtClean="0"/>
            <a:t>Појам тржишта капитала</a:t>
          </a:r>
          <a:endParaRPr lang="en-US" dirty="0"/>
        </a:p>
      </dgm:t>
    </dgm:pt>
    <dgm:pt modelId="{0B3995DB-9A8B-4519-B93C-6649F2102DDE}" type="parTrans" cxnId="{E044D28A-130E-497E-8782-5B416871C2B5}">
      <dgm:prSet/>
      <dgm:spPr/>
      <dgm:t>
        <a:bodyPr/>
        <a:lstStyle/>
        <a:p>
          <a:endParaRPr lang="en-US"/>
        </a:p>
      </dgm:t>
    </dgm:pt>
    <dgm:pt modelId="{D8459D7A-D0FB-49AB-A823-A4491AA902A3}" type="sibTrans" cxnId="{E044D28A-130E-497E-8782-5B416871C2B5}">
      <dgm:prSet/>
      <dgm:spPr/>
      <dgm:t>
        <a:bodyPr/>
        <a:lstStyle/>
        <a:p>
          <a:endParaRPr lang="en-US"/>
        </a:p>
      </dgm:t>
    </dgm:pt>
    <dgm:pt modelId="{60BD7B4B-5E4D-43B4-A6D5-6C6B531029EE}">
      <dgm:prSet phldrT="[Text]"/>
      <dgm:spPr/>
      <dgm:t>
        <a:bodyPr/>
        <a:lstStyle/>
        <a:p>
          <a:r>
            <a:rPr lang="sr-Cyrl-RS" dirty="0" smtClean="0"/>
            <a:t>Сегменти тржишта капитала</a:t>
          </a:r>
          <a:endParaRPr lang="en-US" dirty="0"/>
        </a:p>
      </dgm:t>
    </dgm:pt>
    <dgm:pt modelId="{2F566426-FBB9-4C5A-9246-C4FF660BB185}" type="parTrans" cxnId="{28463498-9C7C-4D3F-A7E5-8C5977A2CAFB}">
      <dgm:prSet/>
      <dgm:spPr/>
      <dgm:t>
        <a:bodyPr/>
        <a:lstStyle/>
        <a:p>
          <a:endParaRPr lang="en-US"/>
        </a:p>
      </dgm:t>
    </dgm:pt>
    <dgm:pt modelId="{D90C9776-B869-41B9-8A35-DA6A8B8B4C4C}" type="sibTrans" cxnId="{28463498-9C7C-4D3F-A7E5-8C5977A2CAFB}">
      <dgm:prSet/>
      <dgm:spPr/>
      <dgm:t>
        <a:bodyPr/>
        <a:lstStyle/>
        <a:p>
          <a:endParaRPr lang="en-US"/>
        </a:p>
      </dgm:t>
    </dgm:pt>
    <dgm:pt modelId="{75D2537B-3174-45CE-A3E4-B221B54C2393}">
      <dgm:prSet phldrT="[Text]"/>
      <dgm:spPr/>
      <dgm:t>
        <a:bodyPr/>
        <a:lstStyle/>
        <a:p>
          <a:r>
            <a:rPr lang="sr-Cyrl-RS" dirty="0" smtClean="0"/>
            <a:t>Веза између новчаног тржишта и тржишта капитала</a:t>
          </a:r>
          <a:endParaRPr lang="en-US" dirty="0"/>
        </a:p>
      </dgm:t>
    </dgm:pt>
    <dgm:pt modelId="{6594B62F-60C4-46F9-B7AA-B3EF84317418}" type="parTrans" cxnId="{6C0ED8D4-199A-434B-93B5-7B47EB176F77}">
      <dgm:prSet/>
      <dgm:spPr/>
      <dgm:t>
        <a:bodyPr/>
        <a:lstStyle/>
        <a:p>
          <a:endParaRPr lang="en-US"/>
        </a:p>
      </dgm:t>
    </dgm:pt>
    <dgm:pt modelId="{94BF7CBE-7E4D-4CFF-AFB5-E28CF7CF9C34}" type="sibTrans" cxnId="{6C0ED8D4-199A-434B-93B5-7B47EB176F77}">
      <dgm:prSet/>
      <dgm:spPr/>
      <dgm:t>
        <a:bodyPr/>
        <a:lstStyle/>
        <a:p>
          <a:endParaRPr lang="en-US"/>
        </a:p>
      </dgm:t>
    </dgm:pt>
    <dgm:pt modelId="{64F0FC99-BFB3-44DD-8D5E-CCE9A9C296AF}">
      <dgm:prSet/>
      <dgm:spPr/>
      <dgm:t>
        <a:bodyPr/>
        <a:lstStyle/>
        <a:p>
          <a:r>
            <a:rPr lang="sr-Cyrl-RS" dirty="0" smtClean="0"/>
            <a:t>Врсте тржишта капитала</a:t>
          </a:r>
          <a:endParaRPr lang="en-US" dirty="0"/>
        </a:p>
      </dgm:t>
    </dgm:pt>
    <dgm:pt modelId="{D496C3C4-E47C-470A-9D47-0064D5E762E9}" type="parTrans" cxnId="{53F1E57E-D3D9-44EF-BDF5-52561B5C0D22}">
      <dgm:prSet/>
      <dgm:spPr/>
      <dgm:t>
        <a:bodyPr/>
        <a:lstStyle/>
        <a:p>
          <a:endParaRPr lang="en-US"/>
        </a:p>
      </dgm:t>
    </dgm:pt>
    <dgm:pt modelId="{C3B37CD7-1C04-4B12-B2D6-4E64B779F903}" type="sibTrans" cxnId="{53F1E57E-D3D9-44EF-BDF5-52561B5C0D22}">
      <dgm:prSet/>
      <dgm:spPr/>
      <dgm:t>
        <a:bodyPr/>
        <a:lstStyle/>
        <a:p>
          <a:endParaRPr lang="en-US"/>
        </a:p>
      </dgm:t>
    </dgm:pt>
    <dgm:pt modelId="{60FB86E2-75CC-444A-9084-69738B13B67F}" type="pres">
      <dgm:prSet presAssocID="{93258006-50A6-452D-A231-FCD62027D5F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5D99B2-B2B3-4E93-B556-0EBB171D9076}" type="pres">
      <dgm:prSet presAssocID="{6C70EBAF-57EE-48F3-938E-396F3EFAE82B}" presName="composite" presStyleCnt="0"/>
      <dgm:spPr/>
      <dgm:t>
        <a:bodyPr/>
        <a:lstStyle/>
        <a:p>
          <a:endParaRPr lang="en-US"/>
        </a:p>
      </dgm:t>
    </dgm:pt>
    <dgm:pt modelId="{CFDA34EB-C0F5-4EF1-9B58-5FEEBF7C3336}" type="pres">
      <dgm:prSet presAssocID="{6C70EBAF-57EE-48F3-938E-396F3EFAE82B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8DC74F3-EECB-4E63-8AED-0717F0798E74}" type="pres">
      <dgm:prSet presAssocID="{6C70EBAF-57EE-48F3-938E-396F3EFAE82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D87FD-3616-455C-85EA-FBAD539EA49A}" type="pres">
      <dgm:prSet presAssocID="{D8459D7A-D0FB-49AB-A823-A4491AA902A3}" presName="spacing" presStyleCnt="0"/>
      <dgm:spPr/>
      <dgm:t>
        <a:bodyPr/>
        <a:lstStyle/>
        <a:p>
          <a:endParaRPr lang="en-US"/>
        </a:p>
      </dgm:t>
    </dgm:pt>
    <dgm:pt modelId="{D56102CB-B582-4639-BC16-96883C23084D}" type="pres">
      <dgm:prSet presAssocID="{64F0FC99-BFB3-44DD-8D5E-CCE9A9C296AF}" presName="composite" presStyleCnt="0"/>
      <dgm:spPr/>
    </dgm:pt>
    <dgm:pt modelId="{97E36E66-5EA0-40E6-813D-5EF8B025E2B1}" type="pres">
      <dgm:prSet presAssocID="{64F0FC99-BFB3-44DD-8D5E-CCE9A9C296AF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E6D94A9-19BE-4DA0-B0F1-ACCBC170CD5B}" type="pres">
      <dgm:prSet presAssocID="{64F0FC99-BFB3-44DD-8D5E-CCE9A9C296AF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D63A5-E4A9-452A-AE06-BC08B405BFB4}" type="pres">
      <dgm:prSet presAssocID="{C3B37CD7-1C04-4B12-B2D6-4E64B779F903}" presName="spacing" presStyleCnt="0"/>
      <dgm:spPr/>
    </dgm:pt>
    <dgm:pt modelId="{A551D71A-15DE-4285-8AC5-8C3F342BFFA2}" type="pres">
      <dgm:prSet presAssocID="{60BD7B4B-5E4D-43B4-A6D5-6C6B531029EE}" presName="composite" presStyleCnt="0"/>
      <dgm:spPr/>
      <dgm:t>
        <a:bodyPr/>
        <a:lstStyle/>
        <a:p>
          <a:endParaRPr lang="en-US"/>
        </a:p>
      </dgm:t>
    </dgm:pt>
    <dgm:pt modelId="{021AA772-63A4-4B68-B688-4B421C3EACC2}" type="pres">
      <dgm:prSet presAssocID="{60BD7B4B-5E4D-43B4-A6D5-6C6B531029EE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CEDFF62-07C2-4FD0-B367-E457758DDFA5}" type="pres">
      <dgm:prSet presAssocID="{60BD7B4B-5E4D-43B4-A6D5-6C6B531029EE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72F7A-D528-4065-8E6F-4E78E917B96E}" type="pres">
      <dgm:prSet presAssocID="{D90C9776-B869-41B9-8A35-DA6A8B8B4C4C}" presName="spacing" presStyleCnt="0"/>
      <dgm:spPr/>
      <dgm:t>
        <a:bodyPr/>
        <a:lstStyle/>
        <a:p>
          <a:endParaRPr lang="en-US"/>
        </a:p>
      </dgm:t>
    </dgm:pt>
    <dgm:pt modelId="{238B2227-FCA1-4C4B-853F-DEE85346AEAC}" type="pres">
      <dgm:prSet presAssocID="{75D2537B-3174-45CE-A3E4-B221B54C2393}" presName="composite" presStyleCnt="0"/>
      <dgm:spPr/>
      <dgm:t>
        <a:bodyPr/>
        <a:lstStyle/>
        <a:p>
          <a:endParaRPr lang="en-US"/>
        </a:p>
      </dgm:t>
    </dgm:pt>
    <dgm:pt modelId="{987E1C3D-336E-4A77-8293-182A9DE03B29}" type="pres">
      <dgm:prSet presAssocID="{75D2537B-3174-45CE-A3E4-B221B54C2393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83431E2-8F0C-453B-BE50-F6249CD7318A}" type="pres">
      <dgm:prSet presAssocID="{75D2537B-3174-45CE-A3E4-B221B54C2393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95865F-652D-4A08-BDF9-87C95BE079FD}" type="presOf" srcId="{93258006-50A6-452D-A231-FCD62027D5F9}" destId="{60FB86E2-75CC-444A-9084-69738B13B67F}" srcOrd="0" destOrd="0" presId="urn:microsoft.com/office/officeart/2005/8/layout/vList3"/>
    <dgm:cxn modelId="{53F1E57E-D3D9-44EF-BDF5-52561B5C0D22}" srcId="{93258006-50A6-452D-A231-FCD62027D5F9}" destId="{64F0FC99-BFB3-44DD-8D5E-CCE9A9C296AF}" srcOrd="1" destOrd="0" parTransId="{D496C3C4-E47C-470A-9D47-0064D5E762E9}" sibTransId="{C3B37CD7-1C04-4B12-B2D6-4E64B779F903}"/>
    <dgm:cxn modelId="{8DEEFE0E-F05B-4DC4-B9B1-3A997A106DD7}" type="presOf" srcId="{64F0FC99-BFB3-44DD-8D5E-CCE9A9C296AF}" destId="{FE6D94A9-19BE-4DA0-B0F1-ACCBC170CD5B}" srcOrd="0" destOrd="0" presId="urn:microsoft.com/office/officeart/2005/8/layout/vList3"/>
    <dgm:cxn modelId="{3F97FA57-FB99-4FCB-862F-0187F71262EF}" type="presOf" srcId="{75D2537B-3174-45CE-A3E4-B221B54C2393}" destId="{F83431E2-8F0C-453B-BE50-F6249CD7318A}" srcOrd="0" destOrd="0" presId="urn:microsoft.com/office/officeart/2005/8/layout/vList3"/>
    <dgm:cxn modelId="{8D8EEA88-6CDC-4E40-BB9A-8B8E95CB175B}" type="presOf" srcId="{60BD7B4B-5E4D-43B4-A6D5-6C6B531029EE}" destId="{5CEDFF62-07C2-4FD0-B367-E457758DDFA5}" srcOrd="0" destOrd="0" presId="urn:microsoft.com/office/officeart/2005/8/layout/vList3"/>
    <dgm:cxn modelId="{6C0ED8D4-199A-434B-93B5-7B47EB176F77}" srcId="{93258006-50A6-452D-A231-FCD62027D5F9}" destId="{75D2537B-3174-45CE-A3E4-B221B54C2393}" srcOrd="3" destOrd="0" parTransId="{6594B62F-60C4-46F9-B7AA-B3EF84317418}" sibTransId="{94BF7CBE-7E4D-4CFF-AFB5-E28CF7CF9C34}"/>
    <dgm:cxn modelId="{20888620-69A3-4832-A9B7-77CBA2CB29BD}" type="presOf" srcId="{6C70EBAF-57EE-48F3-938E-396F3EFAE82B}" destId="{68DC74F3-EECB-4E63-8AED-0717F0798E74}" srcOrd="0" destOrd="0" presId="urn:microsoft.com/office/officeart/2005/8/layout/vList3"/>
    <dgm:cxn modelId="{28463498-9C7C-4D3F-A7E5-8C5977A2CAFB}" srcId="{93258006-50A6-452D-A231-FCD62027D5F9}" destId="{60BD7B4B-5E4D-43B4-A6D5-6C6B531029EE}" srcOrd="2" destOrd="0" parTransId="{2F566426-FBB9-4C5A-9246-C4FF660BB185}" sibTransId="{D90C9776-B869-41B9-8A35-DA6A8B8B4C4C}"/>
    <dgm:cxn modelId="{E044D28A-130E-497E-8782-5B416871C2B5}" srcId="{93258006-50A6-452D-A231-FCD62027D5F9}" destId="{6C70EBAF-57EE-48F3-938E-396F3EFAE82B}" srcOrd="0" destOrd="0" parTransId="{0B3995DB-9A8B-4519-B93C-6649F2102DDE}" sibTransId="{D8459D7A-D0FB-49AB-A823-A4491AA902A3}"/>
    <dgm:cxn modelId="{9B2C9402-2E70-4410-A5A0-854528E0FA8A}" type="presParOf" srcId="{60FB86E2-75CC-444A-9084-69738B13B67F}" destId="{D95D99B2-B2B3-4E93-B556-0EBB171D9076}" srcOrd="0" destOrd="0" presId="urn:microsoft.com/office/officeart/2005/8/layout/vList3"/>
    <dgm:cxn modelId="{C18BA6EE-F500-47D4-B498-915DCDCA9546}" type="presParOf" srcId="{D95D99B2-B2B3-4E93-B556-0EBB171D9076}" destId="{CFDA34EB-C0F5-4EF1-9B58-5FEEBF7C3336}" srcOrd="0" destOrd="0" presId="urn:microsoft.com/office/officeart/2005/8/layout/vList3"/>
    <dgm:cxn modelId="{661FE17A-AE6A-4699-83D2-0184EF23C0FB}" type="presParOf" srcId="{D95D99B2-B2B3-4E93-B556-0EBB171D9076}" destId="{68DC74F3-EECB-4E63-8AED-0717F0798E74}" srcOrd="1" destOrd="0" presId="urn:microsoft.com/office/officeart/2005/8/layout/vList3"/>
    <dgm:cxn modelId="{614F176C-6B00-4F75-8766-E84F3B866E0A}" type="presParOf" srcId="{60FB86E2-75CC-444A-9084-69738B13B67F}" destId="{ECCD87FD-3616-455C-85EA-FBAD539EA49A}" srcOrd="1" destOrd="0" presId="urn:microsoft.com/office/officeart/2005/8/layout/vList3"/>
    <dgm:cxn modelId="{2AA61BC3-4776-4FC5-BFC1-03BE6473C9A5}" type="presParOf" srcId="{60FB86E2-75CC-444A-9084-69738B13B67F}" destId="{D56102CB-B582-4639-BC16-96883C23084D}" srcOrd="2" destOrd="0" presId="urn:microsoft.com/office/officeart/2005/8/layout/vList3"/>
    <dgm:cxn modelId="{C304F67C-6635-49EE-AEBA-8C059289D56B}" type="presParOf" srcId="{D56102CB-B582-4639-BC16-96883C23084D}" destId="{97E36E66-5EA0-40E6-813D-5EF8B025E2B1}" srcOrd="0" destOrd="0" presId="urn:microsoft.com/office/officeart/2005/8/layout/vList3"/>
    <dgm:cxn modelId="{59AB23C3-810F-40DF-9472-5087D7B3F8C1}" type="presParOf" srcId="{D56102CB-B582-4639-BC16-96883C23084D}" destId="{FE6D94A9-19BE-4DA0-B0F1-ACCBC170CD5B}" srcOrd="1" destOrd="0" presId="urn:microsoft.com/office/officeart/2005/8/layout/vList3"/>
    <dgm:cxn modelId="{0684D1FC-05CF-49C8-B928-ADC2E6A0FC39}" type="presParOf" srcId="{60FB86E2-75CC-444A-9084-69738B13B67F}" destId="{8A0D63A5-E4A9-452A-AE06-BC08B405BFB4}" srcOrd="3" destOrd="0" presId="urn:microsoft.com/office/officeart/2005/8/layout/vList3"/>
    <dgm:cxn modelId="{3D7CB9C7-6462-4C74-AD96-192019BA2AAF}" type="presParOf" srcId="{60FB86E2-75CC-444A-9084-69738B13B67F}" destId="{A551D71A-15DE-4285-8AC5-8C3F342BFFA2}" srcOrd="4" destOrd="0" presId="urn:microsoft.com/office/officeart/2005/8/layout/vList3"/>
    <dgm:cxn modelId="{7A059E30-E956-4D18-A231-C3997A954C18}" type="presParOf" srcId="{A551D71A-15DE-4285-8AC5-8C3F342BFFA2}" destId="{021AA772-63A4-4B68-B688-4B421C3EACC2}" srcOrd="0" destOrd="0" presId="urn:microsoft.com/office/officeart/2005/8/layout/vList3"/>
    <dgm:cxn modelId="{BBCFB1AB-0EC8-4701-9061-C4A21A4A536A}" type="presParOf" srcId="{A551D71A-15DE-4285-8AC5-8C3F342BFFA2}" destId="{5CEDFF62-07C2-4FD0-B367-E457758DDFA5}" srcOrd="1" destOrd="0" presId="urn:microsoft.com/office/officeart/2005/8/layout/vList3"/>
    <dgm:cxn modelId="{F01564EF-3739-484E-B144-01F1886F5B57}" type="presParOf" srcId="{60FB86E2-75CC-444A-9084-69738B13B67F}" destId="{23F72F7A-D528-4065-8E6F-4E78E917B96E}" srcOrd="5" destOrd="0" presId="urn:microsoft.com/office/officeart/2005/8/layout/vList3"/>
    <dgm:cxn modelId="{6BCE5067-CA0C-4595-97A0-DC5F01AF27A5}" type="presParOf" srcId="{60FB86E2-75CC-444A-9084-69738B13B67F}" destId="{238B2227-FCA1-4C4B-853F-DEE85346AEAC}" srcOrd="6" destOrd="0" presId="urn:microsoft.com/office/officeart/2005/8/layout/vList3"/>
    <dgm:cxn modelId="{A544B473-E034-43D7-A003-30046F0457B1}" type="presParOf" srcId="{238B2227-FCA1-4C4B-853F-DEE85346AEAC}" destId="{987E1C3D-336E-4A77-8293-182A9DE03B29}" srcOrd="0" destOrd="0" presId="urn:microsoft.com/office/officeart/2005/8/layout/vList3"/>
    <dgm:cxn modelId="{90B3C90F-20EF-4E5B-BF2E-9C2751B23777}" type="presParOf" srcId="{238B2227-FCA1-4C4B-853F-DEE85346AEAC}" destId="{F83431E2-8F0C-453B-BE50-F6249CD7318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842467-5FC4-45D7-8AD8-F7EA2F961558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814569-D783-487E-A6A0-339A7B865EEF}">
      <dgm:prSet phldrT="[Text]"/>
      <dgm:spPr/>
      <dgm:t>
        <a:bodyPr/>
        <a:lstStyle/>
        <a:p>
          <a:pPr algn="ctr"/>
          <a:r>
            <a:rPr lang="sr-Cyrl-RS" b="1" dirty="0" smtClean="0"/>
            <a:t>Организовано</a:t>
          </a:r>
          <a:endParaRPr lang="en-US" b="1" dirty="0"/>
        </a:p>
      </dgm:t>
    </dgm:pt>
    <dgm:pt modelId="{2754ADAD-CEBD-461C-A016-6C4A6D8BC0A7}" type="parTrans" cxnId="{3CE1900A-3D1E-4731-B604-0D9F3611ED53}">
      <dgm:prSet/>
      <dgm:spPr/>
      <dgm:t>
        <a:bodyPr/>
        <a:lstStyle/>
        <a:p>
          <a:endParaRPr lang="en-US"/>
        </a:p>
      </dgm:t>
    </dgm:pt>
    <dgm:pt modelId="{C0ED6B6A-3B44-489B-BC02-B46F8CD71E12}" type="sibTrans" cxnId="{3CE1900A-3D1E-4731-B604-0D9F3611ED53}">
      <dgm:prSet/>
      <dgm:spPr/>
      <dgm:t>
        <a:bodyPr/>
        <a:lstStyle/>
        <a:p>
          <a:endParaRPr lang="en-US"/>
        </a:p>
      </dgm:t>
    </dgm:pt>
    <dgm:pt modelId="{C211FA09-DA85-4E1D-924A-A12A1C2B8C68}">
      <dgm:prSet phldrT="[Text]"/>
      <dgm:spPr/>
      <dgm:t>
        <a:bodyPr/>
        <a:lstStyle/>
        <a:p>
          <a:pPr algn="ctr"/>
          <a:r>
            <a:rPr lang="sr-Cyrl-RS" b="1" dirty="0" smtClean="0"/>
            <a:t>Неорганизовано</a:t>
          </a:r>
          <a:endParaRPr lang="en-US" b="1" dirty="0"/>
        </a:p>
      </dgm:t>
    </dgm:pt>
    <dgm:pt modelId="{1FE2E398-9739-4ADC-A15E-838AAF0BD615}" type="parTrans" cxnId="{D2E03931-16F9-43CE-967D-F85AB1E9E021}">
      <dgm:prSet/>
      <dgm:spPr/>
      <dgm:t>
        <a:bodyPr/>
        <a:lstStyle/>
        <a:p>
          <a:endParaRPr lang="en-US"/>
        </a:p>
      </dgm:t>
    </dgm:pt>
    <dgm:pt modelId="{E8A4BDA6-C02B-48B8-81DA-4C5C462A09D4}" type="sibTrans" cxnId="{D2E03931-16F9-43CE-967D-F85AB1E9E021}">
      <dgm:prSet/>
      <dgm:spPr/>
      <dgm:t>
        <a:bodyPr/>
        <a:lstStyle/>
        <a:p>
          <a:endParaRPr lang="en-US"/>
        </a:p>
      </dgm:t>
    </dgm:pt>
    <dgm:pt modelId="{EE420CC4-1916-4454-A29F-63592CC15368}">
      <dgm:prSet phldrT="[Text]"/>
      <dgm:spPr>
        <a:solidFill>
          <a:schemeClr val="accent4"/>
        </a:solidFill>
      </dgm:spPr>
      <dgm:t>
        <a:bodyPr/>
        <a:lstStyle/>
        <a:p>
          <a:pPr algn="ctr"/>
          <a:r>
            <a:rPr lang="sr-Cyrl-RS" b="1" dirty="0" smtClean="0"/>
            <a:t>Примарно</a:t>
          </a:r>
          <a:endParaRPr lang="en-US" b="1" dirty="0"/>
        </a:p>
      </dgm:t>
    </dgm:pt>
    <dgm:pt modelId="{88D70208-2349-405A-9490-24035BF6BAF6}" type="parTrans" cxnId="{194EA7FE-38AD-455C-BBFD-C7DABD831AF5}">
      <dgm:prSet/>
      <dgm:spPr/>
      <dgm:t>
        <a:bodyPr/>
        <a:lstStyle/>
        <a:p>
          <a:endParaRPr lang="en-US"/>
        </a:p>
      </dgm:t>
    </dgm:pt>
    <dgm:pt modelId="{14AD727F-DA0B-464B-B39A-770A3B5C9F32}" type="sibTrans" cxnId="{194EA7FE-38AD-455C-BBFD-C7DABD831AF5}">
      <dgm:prSet/>
      <dgm:spPr/>
      <dgm:t>
        <a:bodyPr/>
        <a:lstStyle/>
        <a:p>
          <a:endParaRPr lang="en-US"/>
        </a:p>
      </dgm:t>
    </dgm:pt>
    <dgm:pt modelId="{E00D8537-F4CE-4CA5-881A-7666872DA6EF}">
      <dgm:prSet phldrT="[Text]"/>
      <dgm:spPr>
        <a:solidFill>
          <a:schemeClr val="accent4"/>
        </a:solidFill>
      </dgm:spPr>
      <dgm:t>
        <a:bodyPr/>
        <a:lstStyle/>
        <a:p>
          <a:pPr algn="ctr"/>
          <a:r>
            <a:rPr lang="sr-Cyrl-RS" b="1" dirty="0" smtClean="0"/>
            <a:t>Секундарно</a:t>
          </a:r>
          <a:endParaRPr lang="en-US" b="1" dirty="0"/>
        </a:p>
      </dgm:t>
    </dgm:pt>
    <dgm:pt modelId="{45B193B5-359E-4DB8-A848-40BF55F53124}" type="parTrans" cxnId="{FFF848B9-F336-4108-836A-05911BEB0525}">
      <dgm:prSet/>
      <dgm:spPr/>
      <dgm:t>
        <a:bodyPr/>
        <a:lstStyle/>
        <a:p>
          <a:endParaRPr lang="en-US"/>
        </a:p>
      </dgm:t>
    </dgm:pt>
    <dgm:pt modelId="{210CEAFA-80EC-46B1-9BFE-2566616DBC63}" type="sibTrans" cxnId="{FFF848B9-F336-4108-836A-05911BEB0525}">
      <dgm:prSet/>
      <dgm:spPr/>
      <dgm:t>
        <a:bodyPr/>
        <a:lstStyle/>
        <a:p>
          <a:endParaRPr lang="en-US"/>
        </a:p>
      </dgm:t>
    </dgm:pt>
    <dgm:pt modelId="{00A6CC19-83DF-446F-A9BB-712FCDBE86C2}">
      <dgm:prSet phldrT="[Text]"/>
      <dgm:spPr/>
      <dgm:t>
        <a:bodyPr/>
        <a:lstStyle/>
        <a:p>
          <a:pPr algn="l"/>
          <a:r>
            <a:rPr lang="sr-Cyrl-RS" b="0" dirty="0" smtClean="0"/>
            <a:t>то су берзе хартија од вредности</a:t>
          </a:r>
          <a:endParaRPr lang="en-US" b="0" dirty="0"/>
        </a:p>
      </dgm:t>
    </dgm:pt>
    <dgm:pt modelId="{B777E4AA-8643-4DF8-BF04-2583B27FCF11}" type="parTrans" cxnId="{06626ED4-4B5C-44A5-AD87-34BB09E268CC}">
      <dgm:prSet/>
      <dgm:spPr/>
      <dgm:t>
        <a:bodyPr/>
        <a:lstStyle/>
        <a:p>
          <a:endParaRPr lang="en-US"/>
        </a:p>
      </dgm:t>
    </dgm:pt>
    <dgm:pt modelId="{C6EDA0FE-A522-4DB1-90D3-991ABF7C9A9D}" type="sibTrans" cxnId="{06626ED4-4B5C-44A5-AD87-34BB09E268CC}">
      <dgm:prSet/>
      <dgm:spPr/>
      <dgm:t>
        <a:bodyPr/>
        <a:lstStyle/>
        <a:p>
          <a:endParaRPr lang="en-US"/>
        </a:p>
      </dgm:t>
    </dgm:pt>
    <dgm:pt modelId="{50BEB386-B80E-4D53-B30E-3ADF741EB174}">
      <dgm:prSet phldrT="[Text]"/>
      <dgm:spPr/>
      <dgm:t>
        <a:bodyPr/>
        <a:lstStyle/>
        <a:p>
          <a:pPr algn="l"/>
          <a:r>
            <a:rPr lang="sr-Cyrl-RS" b="0" dirty="0" smtClean="0"/>
            <a:t>послови се обављају непосредно између заинтересованих страна</a:t>
          </a:r>
          <a:endParaRPr lang="en-US" b="0" dirty="0"/>
        </a:p>
      </dgm:t>
    </dgm:pt>
    <dgm:pt modelId="{BA7B97AE-7898-4F69-B03A-FD12EC089979}" type="parTrans" cxnId="{45D42C45-079B-402E-85BB-DEF142C356AD}">
      <dgm:prSet/>
      <dgm:spPr/>
      <dgm:t>
        <a:bodyPr/>
        <a:lstStyle/>
        <a:p>
          <a:endParaRPr lang="en-US"/>
        </a:p>
      </dgm:t>
    </dgm:pt>
    <dgm:pt modelId="{BF8CED92-455B-4BF7-A3B9-D05FBB7DE48B}" type="sibTrans" cxnId="{45D42C45-079B-402E-85BB-DEF142C356AD}">
      <dgm:prSet/>
      <dgm:spPr/>
      <dgm:t>
        <a:bodyPr/>
        <a:lstStyle/>
        <a:p>
          <a:endParaRPr lang="en-US"/>
        </a:p>
      </dgm:t>
    </dgm:pt>
    <dgm:pt modelId="{84D90E7D-ADCD-4241-81F3-ACA02C53A2E8}">
      <dgm:prSet phldrT="[Text]"/>
      <dgm:spPr/>
      <dgm:t>
        <a:bodyPr/>
        <a:lstStyle/>
        <a:p>
          <a:pPr algn="l"/>
          <a:r>
            <a:rPr lang="sr-Cyrl-RS" b="0" dirty="0" smtClean="0"/>
            <a:t>постоје и </a:t>
          </a:r>
          <a:r>
            <a:rPr lang="sr-Cyrl-RS" b="1" dirty="0" smtClean="0"/>
            <a:t>тржишта преко шалтера</a:t>
          </a:r>
          <a:endParaRPr lang="en-US" b="1" dirty="0"/>
        </a:p>
      </dgm:t>
    </dgm:pt>
    <dgm:pt modelId="{6FBBFCD2-5EB1-4164-A567-B2FE941D7F67}" type="parTrans" cxnId="{9AFFB6D5-DC1E-4F11-B2BF-43B137540860}">
      <dgm:prSet/>
      <dgm:spPr/>
      <dgm:t>
        <a:bodyPr/>
        <a:lstStyle/>
        <a:p>
          <a:endParaRPr lang="en-US"/>
        </a:p>
      </dgm:t>
    </dgm:pt>
    <dgm:pt modelId="{FE46245C-DAA2-4C58-B623-7216C0B8BB42}" type="sibTrans" cxnId="{9AFFB6D5-DC1E-4F11-B2BF-43B137540860}">
      <dgm:prSet/>
      <dgm:spPr/>
      <dgm:t>
        <a:bodyPr/>
        <a:lstStyle/>
        <a:p>
          <a:endParaRPr lang="en-US"/>
        </a:p>
      </dgm:t>
    </dgm:pt>
    <dgm:pt modelId="{E8FA14AD-E648-428C-952D-7CAAB9259803}">
      <dgm:prSet phldrT="[Text]"/>
      <dgm:spPr>
        <a:solidFill>
          <a:schemeClr val="accent4"/>
        </a:solidFill>
      </dgm:spPr>
      <dgm:t>
        <a:bodyPr/>
        <a:lstStyle/>
        <a:p>
          <a:pPr algn="l"/>
          <a:r>
            <a:rPr lang="sr-Cyrl-RS" b="0" dirty="0" smtClean="0"/>
            <a:t>прибављање средстава </a:t>
          </a:r>
          <a:endParaRPr lang="en-US" b="0" dirty="0"/>
        </a:p>
      </dgm:t>
    </dgm:pt>
    <dgm:pt modelId="{A1E1F121-7B21-489C-88CA-2684236C809A}" type="parTrans" cxnId="{EB2BE394-51B6-45CD-89E1-D14FD0A649E3}">
      <dgm:prSet/>
      <dgm:spPr/>
      <dgm:t>
        <a:bodyPr/>
        <a:lstStyle/>
        <a:p>
          <a:endParaRPr lang="en-US"/>
        </a:p>
      </dgm:t>
    </dgm:pt>
    <dgm:pt modelId="{1B55C025-2014-4B1E-98E9-080B2DA3014E}" type="sibTrans" cxnId="{EB2BE394-51B6-45CD-89E1-D14FD0A649E3}">
      <dgm:prSet/>
      <dgm:spPr/>
      <dgm:t>
        <a:bodyPr/>
        <a:lstStyle/>
        <a:p>
          <a:endParaRPr lang="en-US"/>
        </a:p>
      </dgm:t>
    </dgm:pt>
    <dgm:pt modelId="{F2E8E0C8-AD1E-462E-9620-F75CAEEA0BCD}">
      <dgm:prSet phldrT="[Text]"/>
      <dgm:spPr>
        <a:solidFill>
          <a:schemeClr val="accent4"/>
        </a:solidFill>
      </dgm:spPr>
      <dgm:t>
        <a:bodyPr/>
        <a:lstStyle/>
        <a:p>
          <a:pPr algn="l"/>
          <a:r>
            <a:rPr lang="sr-Cyrl-RS" b="0" dirty="0" smtClean="0"/>
            <a:t>важну улогу имају </a:t>
          </a:r>
          <a:r>
            <a:rPr lang="sr-Cyrl-RS" b="1" dirty="0" smtClean="0"/>
            <a:t>инвестиционе банке</a:t>
          </a:r>
          <a:endParaRPr lang="en-US" b="1" dirty="0"/>
        </a:p>
      </dgm:t>
    </dgm:pt>
    <dgm:pt modelId="{55D0A054-3A77-4245-B853-B54CA7027183}" type="parTrans" cxnId="{124D70E0-AD5A-4A89-9E45-738A3D37B78E}">
      <dgm:prSet/>
      <dgm:spPr/>
      <dgm:t>
        <a:bodyPr/>
        <a:lstStyle/>
        <a:p>
          <a:endParaRPr lang="en-US"/>
        </a:p>
      </dgm:t>
    </dgm:pt>
    <dgm:pt modelId="{2E867A0D-969C-4BD2-91F4-93985172E486}" type="sibTrans" cxnId="{124D70E0-AD5A-4A89-9E45-738A3D37B78E}">
      <dgm:prSet/>
      <dgm:spPr/>
      <dgm:t>
        <a:bodyPr/>
        <a:lstStyle/>
        <a:p>
          <a:endParaRPr lang="en-US"/>
        </a:p>
      </dgm:t>
    </dgm:pt>
    <dgm:pt modelId="{D0B001A7-F839-443B-A799-2D4A8DA8DA6D}">
      <dgm:prSet phldrT="[Text]"/>
      <dgm:spPr>
        <a:solidFill>
          <a:schemeClr val="accent4"/>
        </a:solidFill>
      </dgm:spPr>
      <dgm:t>
        <a:bodyPr/>
        <a:lstStyle/>
        <a:p>
          <a:pPr algn="l"/>
          <a:r>
            <a:rPr lang="sr-Cyrl-RS" b="0" dirty="0" smtClean="0"/>
            <a:t>врши се промет већ емитованих ХоВ</a:t>
          </a:r>
          <a:endParaRPr lang="en-US" b="0" dirty="0"/>
        </a:p>
      </dgm:t>
    </dgm:pt>
    <dgm:pt modelId="{C56039C5-5C0B-4251-AABC-4CF159558513}" type="parTrans" cxnId="{43D67BF2-0438-4FDC-9A70-DECA77DFF39F}">
      <dgm:prSet/>
      <dgm:spPr/>
      <dgm:t>
        <a:bodyPr/>
        <a:lstStyle/>
        <a:p>
          <a:endParaRPr lang="en-US"/>
        </a:p>
      </dgm:t>
    </dgm:pt>
    <dgm:pt modelId="{DE1E85BD-A760-4F7A-A292-B80B9B8A7DA0}" type="sibTrans" cxnId="{43D67BF2-0438-4FDC-9A70-DECA77DFF39F}">
      <dgm:prSet/>
      <dgm:spPr/>
      <dgm:t>
        <a:bodyPr/>
        <a:lstStyle/>
        <a:p>
          <a:endParaRPr lang="en-US"/>
        </a:p>
      </dgm:t>
    </dgm:pt>
    <dgm:pt modelId="{53CC08DB-3E38-448B-9B6A-1E209B493C1F}">
      <dgm:prSet phldrT="[Text]"/>
      <dgm:spPr>
        <a:solidFill>
          <a:schemeClr val="accent4"/>
        </a:solidFill>
      </dgm:spPr>
      <dgm:t>
        <a:bodyPr/>
        <a:lstStyle/>
        <a:p>
          <a:pPr algn="l"/>
          <a:r>
            <a:rPr lang="sr-Cyrl-RS" b="0" dirty="0" smtClean="0"/>
            <a:t>њиховом трговином мења се структура власника</a:t>
          </a:r>
          <a:endParaRPr lang="en-US" b="0" dirty="0"/>
        </a:p>
      </dgm:t>
    </dgm:pt>
    <dgm:pt modelId="{941191CB-EECA-4F34-B77D-0D81A37ED67B}" type="parTrans" cxnId="{66AC8132-6B81-4085-87FD-D3BDC157A9D2}">
      <dgm:prSet/>
      <dgm:spPr/>
      <dgm:t>
        <a:bodyPr/>
        <a:lstStyle/>
        <a:p>
          <a:endParaRPr lang="en-US"/>
        </a:p>
      </dgm:t>
    </dgm:pt>
    <dgm:pt modelId="{F5C5857E-2DAE-47CB-ABBB-C7C2FA3A2039}" type="sibTrans" cxnId="{66AC8132-6B81-4085-87FD-D3BDC157A9D2}">
      <dgm:prSet/>
      <dgm:spPr/>
      <dgm:t>
        <a:bodyPr/>
        <a:lstStyle/>
        <a:p>
          <a:endParaRPr lang="en-US"/>
        </a:p>
      </dgm:t>
    </dgm:pt>
    <dgm:pt modelId="{05544EF4-AAC7-44CE-9739-B9048AA40FC2}" type="pres">
      <dgm:prSet presAssocID="{07842467-5FC4-45D7-8AD8-F7EA2F9615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99C1D-D394-4D85-A640-CE40CDCF8F79}" type="pres">
      <dgm:prSet presAssocID="{17814569-D783-487E-A6A0-339A7B865EE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0A04D-DD76-41D3-A54E-E3FC137F0F0A}" type="pres">
      <dgm:prSet presAssocID="{C0ED6B6A-3B44-489B-BC02-B46F8CD71E12}" presName="sibTrans" presStyleCnt="0"/>
      <dgm:spPr/>
    </dgm:pt>
    <dgm:pt modelId="{E52E880E-3E7A-4936-900B-F1916617215F}" type="pres">
      <dgm:prSet presAssocID="{C211FA09-DA85-4E1D-924A-A12A1C2B8C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436FA-F071-494D-A55C-D3ED0C49F805}" type="pres">
      <dgm:prSet presAssocID="{E8A4BDA6-C02B-48B8-81DA-4C5C462A09D4}" presName="sibTrans" presStyleCnt="0"/>
      <dgm:spPr/>
    </dgm:pt>
    <dgm:pt modelId="{90C77184-9000-4C5E-95B8-D2F3D773060B}" type="pres">
      <dgm:prSet presAssocID="{EE420CC4-1916-4454-A29F-63592CC15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592F2-992C-4EFB-B39E-48BCDE8C2B13}" type="pres">
      <dgm:prSet presAssocID="{14AD727F-DA0B-464B-B39A-770A3B5C9F32}" presName="sibTrans" presStyleCnt="0"/>
      <dgm:spPr/>
    </dgm:pt>
    <dgm:pt modelId="{E0319CDC-437E-4779-933A-3B414D8553D3}" type="pres">
      <dgm:prSet presAssocID="{E00D8537-F4CE-4CA5-881A-7666872DA6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AC8132-6B81-4085-87FD-D3BDC157A9D2}" srcId="{E00D8537-F4CE-4CA5-881A-7666872DA6EF}" destId="{53CC08DB-3E38-448B-9B6A-1E209B493C1F}" srcOrd="1" destOrd="0" parTransId="{941191CB-EECA-4F34-B77D-0D81A37ED67B}" sibTransId="{F5C5857E-2DAE-47CB-ABBB-C7C2FA3A2039}"/>
    <dgm:cxn modelId="{43D67BF2-0438-4FDC-9A70-DECA77DFF39F}" srcId="{E00D8537-F4CE-4CA5-881A-7666872DA6EF}" destId="{D0B001A7-F839-443B-A799-2D4A8DA8DA6D}" srcOrd="0" destOrd="0" parTransId="{C56039C5-5C0B-4251-AABC-4CF159558513}" sibTransId="{DE1E85BD-A760-4F7A-A292-B80B9B8A7DA0}"/>
    <dgm:cxn modelId="{9CACD07A-63F2-4C5E-AB7B-D9AFF4ECBF6C}" type="presOf" srcId="{07842467-5FC4-45D7-8AD8-F7EA2F961558}" destId="{05544EF4-AAC7-44CE-9739-B9048AA40FC2}" srcOrd="0" destOrd="0" presId="urn:microsoft.com/office/officeart/2005/8/layout/default"/>
    <dgm:cxn modelId="{89817BFB-9812-4688-86D0-91C52FAE5CA2}" type="presOf" srcId="{D0B001A7-F839-443B-A799-2D4A8DA8DA6D}" destId="{E0319CDC-437E-4779-933A-3B414D8553D3}" srcOrd="0" destOrd="1" presId="urn:microsoft.com/office/officeart/2005/8/layout/default"/>
    <dgm:cxn modelId="{06626ED4-4B5C-44A5-AD87-34BB09E268CC}" srcId="{17814569-D783-487E-A6A0-339A7B865EEF}" destId="{00A6CC19-83DF-446F-A9BB-712FCDBE86C2}" srcOrd="0" destOrd="0" parTransId="{B777E4AA-8643-4DF8-BF04-2583B27FCF11}" sibTransId="{C6EDA0FE-A522-4DB1-90D3-991ABF7C9A9D}"/>
    <dgm:cxn modelId="{D2E03931-16F9-43CE-967D-F85AB1E9E021}" srcId="{07842467-5FC4-45D7-8AD8-F7EA2F961558}" destId="{C211FA09-DA85-4E1D-924A-A12A1C2B8C68}" srcOrd="1" destOrd="0" parTransId="{1FE2E398-9739-4ADC-A15E-838AAF0BD615}" sibTransId="{E8A4BDA6-C02B-48B8-81DA-4C5C462A09D4}"/>
    <dgm:cxn modelId="{2A164CEF-6193-4474-BAC3-814092A23473}" type="presOf" srcId="{E00D8537-F4CE-4CA5-881A-7666872DA6EF}" destId="{E0319CDC-437E-4779-933A-3B414D8553D3}" srcOrd="0" destOrd="0" presId="urn:microsoft.com/office/officeart/2005/8/layout/default"/>
    <dgm:cxn modelId="{45D42C45-079B-402E-85BB-DEF142C356AD}" srcId="{C211FA09-DA85-4E1D-924A-A12A1C2B8C68}" destId="{50BEB386-B80E-4D53-B30E-3ADF741EB174}" srcOrd="0" destOrd="0" parTransId="{BA7B97AE-7898-4F69-B03A-FD12EC089979}" sibTransId="{BF8CED92-455B-4BF7-A3B9-D05FBB7DE48B}"/>
    <dgm:cxn modelId="{D309D679-D562-4936-BA34-8E8DD9455641}" type="presOf" srcId="{53CC08DB-3E38-448B-9B6A-1E209B493C1F}" destId="{E0319CDC-437E-4779-933A-3B414D8553D3}" srcOrd="0" destOrd="2" presId="urn:microsoft.com/office/officeart/2005/8/layout/default"/>
    <dgm:cxn modelId="{FFF848B9-F336-4108-836A-05911BEB0525}" srcId="{07842467-5FC4-45D7-8AD8-F7EA2F961558}" destId="{E00D8537-F4CE-4CA5-881A-7666872DA6EF}" srcOrd="3" destOrd="0" parTransId="{45B193B5-359E-4DB8-A848-40BF55F53124}" sibTransId="{210CEAFA-80EC-46B1-9BFE-2566616DBC63}"/>
    <dgm:cxn modelId="{D1C7146E-9D39-413C-A3B7-A6C5497AE703}" type="presOf" srcId="{50BEB386-B80E-4D53-B30E-3ADF741EB174}" destId="{E52E880E-3E7A-4936-900B-F1916617215F}" srcOrd="0" destOrd="1" presId="urn:microsoft.com/office/officeart/2005/8/layout/default"/>
    <dgm:cxn modelId="{A8D8FE82-371E-412B-A5F8-7DE147269070}" type="presOf" srcId="{84D90E7D-ADCD-4241-81F3-ACA02C53A2E8}" destId="{7B199C1D-D394-4D85-A640-CE40CDCF8F79}" srcOrd="0" destOrd="2" presId="urn:microsoft.com/office/officeart/2005/8/layout/default"/>
    <dgm:cxn modelId="{3CE1900A-3D1E-4731-B604-0D9F3611ED53}" srcId="{07842467-5FC4-45D7-8AD8-F7EA2F961558}" destId="{17814569-D783-487E-A6A0-339A7B865EEF}" srcOrd="0" destOrd="0" parTransId="{2754ADAD-CEBD-461C-A016-6C4A6D8BC0A7}" sibTransId="{C0ED6B6A-3B44-489B-BC02-B46F8CD71E12}"/>
    <dgm:cxn modelId="{0C012ED6-82D1-4EF3-B5EB-C69F99220855}" type="presOf" srcId="{F2E8E0C8-AD1E-462E-9620-F75CAEEA0BCD}" destId="{90C77184-9000-4C5E-95B8-D2F3D773060B}" srcOrd="0" destOrd="2" presId="urn:microsoft.com/office/officeart/2005/8/layout/default"/>
    <dgm:cxn modelId="{EB2BE394-51B6-45CD-89E1-D14FD0A649E3}" srcId="{EE420CC4-1916-4454-A29F-63592CC15368}" destId="{E8FA14AD-E648-428C-952D-7CAAB9259803}" srcOrd="0" destOrd="0" parTransId="{A1E1F121-7B21-489C-88CA-2684236C809A}" sibTransId="{1B55C025-2014-4B1E-98E9-080B2DA3014E}"/>
    <dgm:cxn modelId="{555D2287-A7A5-44C1-9AFA-DF34E3CA14EB}" type="presOf" srcId="{00A6CC19-83DF-446F-A9BB-712FCDBE86C2}" destId="{7B199C1D-D394-4D85-A640-CE40CDCF8F79}" srcOrd="0" destOrd="1" presId="urn:microsoft.com/office/officeart/2005/8/layout/default"/>
    <dgm:cxn modelId="{124D70E0-AD5A-4A89-9E45-738A3D37B78E}" srcId="{EE420CC4-1916-4454-A29F-63592CC15368}" destId="{F2E8E0C8-AD1E-462E-9620-F75CAEEA0BCD}" srcOrd="1" destOrd="0" parTransId="{55D0A054-3A77-4245-B853-B54CA7027183}" sibTransId="{2E867A0D-969C-4BD2-91F4-93985172E486}"/>
    <dgm:cxn modelId="{9AFFB6D5-DC1E-4F11-B2BF-43B137540860}" srcId="{17814569-D783-487E-A6A0-339A7B865EEF}" destId="{84D90E7D-ADCD-4241-81F3-ACA02C53A2E8}" srcOrd="1" destOrd="0" parTransId="{6FBBFCD2-5EB1-4164-A567-B2FE941D7F67}" sibTransId="{FE46245C-DAA2-4C58-B623-7216C0B8BB42}"/>
    <dgm:cxn modelId="{92B13BBC-D229-4850-A9F5-8F3C2E3D6D47}" type="presOf" srcId="{E8FA14AD-E648-428C-952D-7CAAB9259803}" destId="{90C77184-9000-4C5E-95B8-D2F3D773060B}" srcOrd="0" destOrd="1" presId="urn:microsoft.com/office/officeart/2005/8/layout/default"/>
    <dgm:cxn modelId="{3A4F0627-1D35-4C54-91E4-C04605216A10}" type="presOf" srcId="{EE420CC4-1916-4454-A29F-63592CC15368}" destId="{90C77184-9000-4C5E-95B8-D2F3D773060B}" srcOrd="0" destOrd="0" presId="urn:microsoft.com/office/officeart/2005/8/layout/default"/>
    <dgm:cxn modelId="{5C71A7E4-7A89-4797-BACE-207A46254C2F}" type="presOf" srcId="{C211FA09-DA85-4E1D-924A-A12A1C2B8C68}" destId="{E52E880E-3E7A-4936-900B-F1916617215F}" srcOrd="0" destOrd="0" presId="urn:microsoft.com/office/officeart/2005/8/layout/default"/>
    <dgm:cxn modelId="{D3DF118F-3763-4666-B842-881436A92B6E}" type="presOf" srcId="{17814569-D783-487E-A6A0-339A7B865EEF}" destId="{7B199C1D-D394-4D85-A640-CE40CDCF8F79}" srcOrd="0" destOrd="0" presId="urn:microsoft.com/office/officeart/2005/8/layout/default"/>
    <dgm:cxn modelId="{194EA7FE-38AD-455C-BBFD-C7DABD831AF5}" srcId="{07842467-5FC4-45D7-8AD8-F7EA2F961558}" destId="{EE420CC4-1916-4454-A29F-63592CC15368}" srcOrd="2" destOrd="0" parTransId="{88D70208-2349-405A-9490-24035BF6BAF6}" sibTransId="{14AD727F-DA0B-464B-B39A-770A3B5C9F32}"/>
    <dgm:cxn modelId="{CE3AED07-157F-458A-9DCB-B55C0E961974}" type="presParOf" srcId="{05544EF4-AAC7-44CE-9739-B9048AA40FC2}" destId="{7B199C1D-D394-4D85-A640-CE40CDCF8F79}" srcOrd="0" destOrd="0" presId="urn:microsoft.com/office/officeart/2005/8/layout/default"/>
    <dgm:cxn modelId="{8228405C-FBC3-42D4-B7D4-ED0826FA1382}" type="presParOf" srcId="{05544EF4-AAC7-44CE-9739-B9048AA40FC2}" destId="{4B30A04D-DD76-41D3-A54E-E3FC137F0F0A}" srcOrd="1" destOrd="0" presId="urn:microsoft.com/office/officeart/2005/8/layout/default"/>
    <dgm:cxn modelId="{2CE71AF4-9124-42C2-9547-AF82B6F7D50B}" type="presParOf" srcId="{05544EF4-AAC7-44CE-9739-B9048AA40FC2}" destId="{E52E880E-3E7A-4936-900B-F1916617215F}" srcOrd="2" destOrd="0" presId="urn:microsoft.com/office/officeart/2005/8/layout/default"/>
    <dgm:cxn modelId="{FC2E39D6-5D27-4B5A-B698-23A6CB3C74C3}" type="presParOf" srcId="{05544EF4-AAC7-44CE-9739-B9048AA40FC2}" destId="{D2A436FA-F071-494D-A55C-D3ED0C49F805}" srcOrd="3" destOrd="0" presId="urn:microsoft.com/office/officeart/2005/8/layout/default"/>
    <dgm:cxn modelId="{91E82EBD-9AB4-4B06-B752-C04C36C93006}" type="presParOf" srcId="{05544EF4-AAC7-44CE-9739-B9048AA40FC2}" destId="{90C77184-9000-4C5E-95B8-D2F3D773060B}" srcOrd="4" destOrd="0" presId="urn:microsoft.com/office/officeart/2005/8/layout/default"/>
    <dgm:cxn modelId="{10F186BF-3644-4B65-90E7-35F3F3A2A9EC}" type="presParOf" srcId="{05544EF4-AAC7-44CE-9739-B9048AA40FC2}" destId="{15C592F2-992C-4EFB-B39E-48BCDE8C2B13}" srcOrd="5" destOrd="0" presId="urn:microsoft.com/office/officeart/2005/8/layout/default"/>
    <dgm:cxn modelId="{38720D80-CBE2-4EA4-A0D1-6615BC43FEDC}" type="presParOf" srcId="{05544EF4-AAC7-44CE-9739-B9048AA40FC2}" destId="{E0319CDC-437E-4779-933A-3B414D8553D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53FCD-586D-447A-A453-AA9D9DEE8AB5}">
      <dsp:nvSpPr>
        <dsp:cNvPr id="0" name=""/>
        <dsp:cNvSpPr/>
      </dsp:nvSpPr>
      <dsp:spPr>
        <a:xfrm>
          <a:off x="0" y="129075"/>
          <a:ext cx="8229600" cy="66389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200" b="1" kern="1200" dirty="0" smtClean="0"/>
            <a:t>ФИНАНСИЈСКА ТРЖИШТА</a:t>
          </a:r>
          <a:endParaRPr lang="en-US" sz="3200" b="1" kern="1200" dirty="0"/>
        </a:p>
      </dsp:txBody>
      <dsp:txXfrm>
        <a:off x="0" y="129075"/>
        <a:ext cx="8229600" cy="663890"/>
      </dsp:txXfrm>
    </dsp:sp>
    <dsp:sp modelId="{CDEE4998-36DB-4429-B87C-9F38E4BD0E96}">
      <dsp:nvSpPr>
        <dsp:cNvPr id="0" name=""/>
        <dsp:cNvSpPr/>
      </dsp:nvSpPr>
      <dsp:spPr>
        <a:xfrm>
          <a:off x="4018" y="1249508"/>
          <a:ext cx="2740521" cy="3311647"/>
        </a:xfrm>
        <a:prstGeom prst="rect">
          <a:avLst/>
        </a:prstGeom>
        <a:gradFill rotWithShape="0">
          <a:gsLst>
            <a:gs pos="7000">
              <a:srgbClr val="2B67AF"/>
            </a:gs>
            <a:gs pos="80000">
              <a:schemeClr val="accent1"/>
            </a:gs>
            <a:gs pos="100000">
              <a:schemeClr val="accent1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4300" kern="1200" dirty="0" smtClean="0"/>
            <a:t>1. Новчано тржиште</a:t>
          </a:r>
          <a:endParaRPr lang="en-US" sz="4300" kern="1200" dirty="0"/>
        </a:p>
      </dsp:txBody>
      <dsp:txXfrm>
        <a:off x="4018" y="1249508"/>
        <a:ext cx="2740521" cy="3311647"/>
      </dsp:txXfrm>
    </dsp:sp>
    <dsp:sp modelId="{1914E5B6-614F-4919-B205-3BC94EB7CC3C}">
      <dsp:nvSpPr>
        <dsp:cNvPr id="0" name=""/>
        <dsp:cNvSpPr/>
      </dsp:nvSpPr>
      <dsp:spPr>
        <a:xfrm>
          <a:off x="2744539" y="1249508"/>
          <a:ext cx="2740521" cy="33116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4300" kern="1200" dirty="0" smtClean="0"/>
            <a:t>2. Девизно тржиште</a:t>
          </a:r>
          <a:endParaRPr lang="en-US" sz="4300" kern="1200" dirty="0"/>
        </a:p>
      </dsp:txBody>
      <dsp:txXfrm>
        <a:off x="2744539" y="1249508"/>
        <a:ext cx="2740521" cy="3311647"/>
      </dsp:txXfrm>
    </dsp:sp>
    <dsp:sp modelId="{6A61DE59-3CF4-4D6D-A772-F741B16983BD}">
      <dsp:nvSpPr>
        <dsp:cNvPr id="0" name=""/>
        <dsp:cNvSpPr/>
      </dsp:nvSpPr>
      <dsp:spPr>
        <a:xfrm>
          <a:off x="5485060" y="1249508"/>
          <a:ext cx="2740521" cy="33116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4300" kern="1200" dirty="0" smtClean="0"/>
            <a:t>3. Тржиште капитала</a:t>
          </a:r>
          <a:endParaRPr lang="en-US" sz="4300" kern="1200" dirty="0"/>
        </a:p>
      </dsp:txBody>
      <dsp:txXfrm>
        <a:off x="5485060" y="1249508"/>
        <a:ext cx="2740521" cy="3311647"/>
      </dsp:txXfrm>
    </dsp:sp>
    <dsp:sp modelId="{7928EEE7-1181-4781-A3F8-81C49BF34C35}">
      <dsp:nvSpPr>
        <dsp:cNvPr id="0" name=""/>
        <dsp:cNvSpPr/>
      </dsp:nvSpPr>
      <dsp:spPr>
        <a:xfrm>
          <a:off x="0" y="4362764"/>
          <a:ext cx="8229600" cy="76474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E23D10-74F1-4A45-BC22-15CBBB451C2D}">
      <dsp:nvSpPr>
        <dsp:cNvPr id="0" name=""/>
        <dsp:cNvSpPr/>
      </dsp:nvSpPr>
      <dsp:spPr>
        <a:xfrm>
          <a:off x="0" y="407001"/>
          <a:ext cx="8496944" cy="1157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9457" tIns="437388" rIns="65945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100" kern="1200" dirty="0" smtClean="0"/>
            <a:t>тржиште где се тргује </a:t>
          </a:r>
          <a:r>
            <a:rPr lang="sr-Cyrl-RS" sz="2100" b="1" kern="1200" dirty="0" smtClean="0"/>
            <a:t>хипотекарним кредитима и заложницама</a:t>
          </a:r>
          <a:endParaRPr lang="en-US" sz="2100" b="1" kern="1200" dirty="0"/>
        </a:p>
      </dsp:txBody>
      <dsp:txXfrm>
        <a:off x="0" y="407001"/>
        <a:ext cx="8496944" cy="1157625"/>
      </dsp:txXfrm>
    </dsp:sp>
    <dsp:sp modelId="{3E54ADD1-8612-4E86-B440-A8DC9593E521}">
      <dsp:nvSpPr>
        <dsp:cNvPr id="0" name=""/>
        <dsp:cNvSpPr/>
      </dsp:nvSpPr>
      <dsp:spPr>
        <a:xfrm>
          <a:off x="424847" y="97041"/>
          <a:ext cx="5947860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 smtClean="0"/>
            <a:t>1. Хипотекарно тржиште</a:t>
          </a:r>
          <a:endParaRPr lang="en-US" sz="2100" b="1" kern="1200" dirty="0"/>
        </a:p>
      </dsp:txBody>
      <dsp:txXfrm>
        <a:off x="424847" y="97041"/>
        <a:ext cx="5947860" cy="619920"/>
      </dsp:txXfrm>
    </dsp:sp>
    <dsp:sp modelId="{05264F7A-AB15-446A-8E9E-0E34599B4160}">
      <dsp:nvSpPr>
        <dsp:cNvPr id="0" name=""/>
        <dsp:cNvSpPr/>
      </dsp:nvSpPr>
      <dsp:spPr>
        <a:xfrm>
          <a:off x="0" y="1987986"/>
          <a:ext cx="8496944" cy="1157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9457" tIns="437388" rIns="65945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100" kern="1200" dirty="0" smtClean="0"/>
            <a:t>тржиште где се тргује </a:t>
          </a:r>
          <a:r>
            <a:rPr lang="sr-Cyrl-RS" sz="2100" b="1" kern="1200" dirty="0" smtClean="0"/>
            <a:t>дугорочним инвестиционим кредитима</a:t>
          </a:r>
          <a:endParaRPr lang="en-US" sz="2100" b="1" kern="1200" dirty="0"/>
        </a:p>
      </dsp:txBody>
      <dsp:txXfrm>
        <a:off x="0" y="1987986"/>
        <a:ext cx="8496944" cy="1157625"/>
      </dsp:txXfrm>
    </dsp:sp>
    <dsp:sp modelId="{5F0BB892-2932-4706-BD0B-AA42F6965F1B}">
      <dsp:nvSpPr>
        <dsp:cNvPr id="0" name=""/>
        <dsp:cNvSpPr/>
      </dsp:nvSpPr>
      <dsp:spPr>
        <a:xfrm>
          <a:off x="424847" y="1678026"/>
          <a:ext cx="5947860" cy="61992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 smtClean="0"/>
            <a:t>2. Кредитно-инвестиционо тржиште</a:t>
          </a:r>
          <a:endParaRPr lang="en-US" sz="2100" b="1" kern="1200" dirty="0"/>
        </a:p>
      </dsp:txBody>
      <dsp:txXfrm>
        <a:off x="424847" y="1678026"/>
        <a:ext cx="5947860" cy="619920"/>
      </dsp:txXfrm>
    </dsp:sp>
    <dsp:sp modelId="{0B2B2F1C-8DCB-4486-A9CA-79D63B664174}">
      <dsp:nvSpPr>
        <dsp:cNvPr id="0" name=""/>
        <dsp:cNvSpPr/>
      </dsp:nvSpPr>
      <dsp:spPr>
        <a:xfrm>
          <a:off x="0" y="3568971"/>
          <a:ext cx="8496944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9457" tIns="437388" rIns="65945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100" kern="1200" dirty="0" smtClean="0"/>
            <a:t>тржиште где се тргује </a:t>
          </a:r>
          <a:r>
            <a:rPr lang="sr-Cyrl-RS" sz="2100" b="1" kern="1200" dirty="0" smtClean="0"/>
            <a:t>акцијама и обвезницама</a:t>
          </a:r>
          <a:endParaRPr lang="en-US" sz="2100" b="1" kern="1200" dirty="0"/>
        </a:p>
      </dsp:txBody>
      <dsp:txXfrm>
        <a:off x="0" y="3568971"/>
        <a:ext cx="8496944" cy="859950"/>
      </dsp:txXfrm>
    </dsp:sp>
    <dsp:sp modelId="{7A532609-AA4F-4A77-B656-81769F77E0F5}">
      <dsp:nvSpPr>
        <dsp:cNvPr id="0" name=""/>
        <dsp:cNvSpPr/>
      </dsp:nvSpPr>
      <dsp:spPr>
        <a:xfrm>
          <a:off x="424847" y="3259011"/>
          <a:ext cx="5947860" cy="6199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 smtClean="0"/>
            <a:t>3. Тржиште дугорочних ХоВ</a:t>
          </a:r>
          <a:endParaRPr lang="en-US" sz="2100" b="1" kern="1200" dirty="0"/>
        </a:p>
      </dsp:txBody>
      <dsp:txXfrm>
        <a:off x="424847" y="3259011"/>
        <a:ext cx="5947860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C74F3-EECB-4E63-8AED-0717F0798E74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Појам новчаног тржишта</a:t>
          </a:r>
          <a:endParaRPr lang="en-US" sz="2400" kern="1200" dirty="0"/>
        </a:p>
      </dsp:txBody>
      <dsp:txXfrm rot="10800000">
        <a:off x="1609322" y="2573"/>
        <a:ext cx="5472684" cy="923459"/>
      </dsp:txXfrm>
    </dsp:sp>
    <dsp:sp modelId="{CFDA34EB-C0F5-4EF1-9B58-5FEEBF7C3336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EDFF62-07C2-4FD0-B367-E457758DDFA5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Облици новчаног тржишта</a:t>
          </a:r>
          <a:endParaRPr lang="en-US" sz="2400" kern="1200" dirty="0"/>
        </a:p>
      </dsp:txBody>
      <dsp:txXfrm rot="10800000">
        <a:off x="1609322" y="1201692"/>
        <a:ext cx="5472684" cy="923459"/>
      </dsp:txXfrm>
    </dsp:sp>
    <dsp:sp modelId="{021AA772-63A4-4B68-B688-4B421C3EACC2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3431E2-8F0C-453B-BE50-F6249CD7318A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Сегменти новчаног тржишта</a:t>
          </a:r>
          <a:endParaRPr lang="en-US" sz="2400" kern="1200" dirty="0"/>
        </a:p>
      </dsp:txBody>
      <dsp:txXfrm rot="10800000">
        <a:off x="1609322" y="2400811"/>
        <a:ext cx="5472684" cy="923459"/>
      </dsp:txXfrm>
    </dsp:sp>
    <dsp:sp modelId="{987E1C3D-336E-4A77-8293-182A9DE03B29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39D0DF-449B-48C4-A0A5-13CADDE5EDF3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Савремено новчано тржиште и краткорочни вредносни папири</a:t>
          </a:r>
          <a:endParaRPr lang="en-US" sz="2400" kern="1200" dirty="0"/>
        </a:p>
      </dsp:txBody>
      <dsp:txXfrm rot="10800000">
        <a:off x="1609322" y="3599929"/>
        <a:ext cx="5472684" cy="923459"/>
      </dsp:txXfrm>
    </dsp:sp>
    <dsp:sp modelId="{779D5FC8-F452-47B9-B884-F021E7B509F8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13EBDA-4D9B-4074-B3DE-073C64565E73}">
      <dsp:nvSpPr>
        <dsp:cNvPr id="0" name=""/>
        <dsp:cNvSpPr/>
      </dsp:nvSpPr>
      <dsp:spPr>
        <a:xfrm>
          <a:off x="0" y="299665"/>
          <a:ext cx="885698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7400" tIns="333248" rIns="6874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0" kern="1200" dirty="0" smtClean="0"/>
            <a:t>тржиште где се реализује пласман краткорочних кредита</a:t>
          </a:r>
          <a:endParaRPr lang="en-US" sz="1600" b="0" kern="1200" dirty="0"/>
        </a:p>
      </dsp:txBody>
      <dsp:txXfrm>
        <a:off x="0" y="299665"/>
        <a:ext cx="8856984" cy="655200"/>
      </dsp:txXfrm>
    </dsp:sp>
    <dsp:sp modelId="{4CCA7D33-89A1-4BE1-8DF8-1A448383EB85}">
      <dsp:nvSpPr>
        <dsp:cNvPr id="0" name=""/>
        <dsp:cNvSpPr/>
      </dsp:nvSpPr>
      <dsp:spPr>
        <a:xfrm>
          <a:off x="442849" y="63505"/>
          <a:ext cx="6199888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/>
            <a:t>1.   КРЕДИТНО ТРЖИШТЕ</a:t>
          </a:r>
          <a:endParaRPr lang="en-US" sz="1600" b="1" kern="1200" dirty="0"/>
        </a:p>
      </dsp:txBody>
      <dsp:txXfrm>
        <a:off x="442849" y="63505"/>
        <a:ext cx="6199888" cy="472320"/>
      </dsp:txXfrm>
    </dsp:sp>
    <dsp:sp modelId="{96FE7CDB-7436-48EA-A61B-D93294F9922B}">
      <dsp:nvSpPr>
        <dsp:cNvPr id="0" name=""/>
        <dsp:cNvSpPr/>
      </dsp:nvSpPr>
      <dsp:spPr>
        <a:xfrm>
          <a:off x="0" y="1277425"/>
          <a:ext cx="885698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7400" tIns="333248" rIns="6874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0" kern="1200" dirty="0" smtClean="0"/>
            <a:t>тржиште где се тргује комерц. меницама и есконтн. кредитима</a:t>
          </a:r>
          <a:endParaRPr lang="en-US" sz="1600" b="0" kern="1200" dirty="0"/>
        </a:p>
      </dsp:txBody>
      <dsp:txXfrm>
        <a:off x="0" y="1277425"/>
        <a:ext cx="8856984" cy="655200"/>
      </dsp:txXfrm>
    </dsp:sp>
    <dsp:sp modelId="{19A52594-B1EA-49A9-9B96-BBD0D508975B}">
      <dsp:nvSpPr>
        <dsp:cNvPr id="0" name=""/>
        <dsp:cNvSpPr/>
      </dsp:nvSpPr>
      <dsp:spPr>
        <a:xfrm>
          <a:off x="442849" y="1041265"/>
          <a:ext cx="6199888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/>
            <a:t>2.   ЕСКОНТНО ТРЖИШТЕ</a:t>
          </a:r>
          <a:endParaRPr lang="en-US" sz="1600" b="1" kern="1200" dirty="0"/>
        </a:p>
      </dsp:txBody>
      <dsp:txXfrm>
        <a:off x="442849" y="1041265"/>
        <a:ext cx="6199888" cy="472320"/>
      </dsp:txXfrm>
    </dsp:sp>
    <dsp:sp modelId="{87AF08CC-26B5-4890-B6DC-ED3281BE5EE9}">
      <dsp:nvSpPr>
        <dsp:cNvPr id="0" name=""/>
        <dsp:cNvSpPr/>
      </dsp:nvSpPr>
      <dsp:spPr>
        <a:xfrm>
          <a:off x="0" y="2255185"/>
          <a:ext cx="885698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7400" tIns="333248" rIns="6874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0" kern="1200" dirty="0" smtClean="0"/>
            <a:t>тржиште где се тргује ХоВ и другим ломбардним материјалом</a:t>
          </a:r>
          <a:endParaRPr lang="en-US" sz="1600" b="0" kern="1200" dirty="0"/>
        </a:p>
      </dsp:txBody>
      <dsp:txXfrm>
        <a:off x="0" y="2255185"/>
        <a:ext cx="8856984" cy="655200"/>
      </dsp:txXfrm>
    </dsp:sp>
    <dsp:sp modelId="{D09ED922-30B9-4473-8C8B-B1BE209CED27}">
      <dsp:nvSpPr>
        <dsp:cNvPr id="0" name=""/>
        <dsp:cNvSpPr/>
      </dsp:nvSpPr>
      <dsp:spPr>
        <a:xfrm>
          <a:off x="442849" y="2019025"/>
          <a:ext cx="6199888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/>
            <a:t>3.   ЛОМБАРДНО ТРЖИШТЕ</a:t>
          </a:r>
          <a:endParaRPr lang="en-US" sz="1600" b="1" kern="1200" dirty="0"/>
        </a:p>
      </dsp:txBody>
      <dsp:txXfrm>
        <a:off x="442849" y="2019025"/>
        <a:ext cx="6199888" cy="472320"/>
      </dsp:txXfrm>
    </dsp:sp>
    <dsp:sp modelId="{82074C2B-70D9-487D-87ED-33303371A7B2}">
      <dsp:nvSpPr>
        <dsp:cNvPr id="0" name=""/>
        <dsp:cNvSpPr/>
      </dsp:nvSpPr>
      <dsp:spPr>
        <a:xfrm>
          <a:off x="0" y="3232945"/>
          <a:ext cx="885698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7400" tIns="333248" rIns="6874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0" kern="1200" dirty="0" smtClean="0"/>
            <a:t>тржиште где се тргује депозитним и жиралним новцем</a:t>
          </a:r>
          <a:endParaRPr lang="en-US" sz="1600" b="0" kern="1200" dirty="0"/>
        </a:p>
      </dsp:txBody>
      <dsp:txXfrm>
        <a:off x="0" y="3232945"/>
        <a:ext cx="8856984" cy="655200"/>
      </dsp:txXfrm>
    </dsp:sp>
    <dsp:sp modelId="{32997D6F-2BC1-43F0-B846-56036A5F5711}">
      <dsp:nvSpPr>
        <dsp:cNvPr id="0" name=""/>
        <dsp:cNvSpPr/>
      </dsp:nvSpPr>
      <dsp:spPr>
        <a:xfrm>
          <a:off x="442849" y="2996785"/>
          <a:ext cx="6199888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/>
            <a:t>4.   ТРЖИШТЕ НОВЦА</a:t>
          </a:r>
          <a:endParaRPr lang="en-US" sz="1600" b="1" kern="1200" dirty="0"/>
        </a:p>
      </dsp:txBody>
      <dsp:txXfrm>
        <a:off x="442849" y="2996785"/>
        <a:ext cx="6199888" cy="472320"/>
      </dsp:txXfrm>
    </dsp:sp>
    <dsp:sp modelId="{B19D28A5-A1F7-4BA4-9307-1FB113531440}">
      <dsp:nvSpPr>
        <dsp:cNvPr id="0" name=""/>
        <dsp:cNvSpPr/>
      </dsp:nvSpPr>
      <dsp:spPr>
        <a:xfrm>
          <a:off x="0" y="4210705"/>
          <a:ext cx="885698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7400" tIns="333248" rIns="6874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 smtClean="0"/>
            <a:t>примарно</a:t>
          </a:r>
          <a:r>
            <a:rPr lang="sr-Cyrl-RS" sz="1600" b="0" kern="1200" dirty="0" smtClean="0"/>
            <a:t> – емисија и прва продаја ХоВ; </a:t>
          </a:r>
          <a:r>
            <a:rPr lang="sr-Cyrl-RS" sz="1600" b="1" kern="1200" dirty="0" smtClean="0"/>
            <a:t>секундарно </a:t>
          </a:r>
          <a:r>
            <a:rPr lang="sr-Cyrl-RS" sz="1600" b="0" kern="1200" dirty="0" smtClean="0"/>
            <a:t>– препродаја ХоВ</a:t>
          </a:r>
          <a:endParaRPr lang="en-US" sz="1600" b="1" kern="1200" dirty="0"/>
        </a:p>
      </dsp:txBody>
      <dsp:txXfrm>
        <a:off x="0" y="4210705"/>
        <a:ext cx="8856984" cy="655200"/>
      </dsp:txXfrm>
    </dsp:sp>
    <dsp:sp modelId="{9B9578AB-09E9-4CE0-95E5-4A21D8DBBC4C}">
      <dsp:nvSpPr>
        <dsp:cNvPr id="0" name=""/>
        <dsp:cNvSpPr/>
      </dsp:nvSpPr>
      <dsp:spPr>
        <a:xfrm>
          <a:off x="442849" y="3974545"/>
          <a:ext cx="6199888" cy="4723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/>
            <a:t>5.   ПРИМАРНО И СЕКУНДАРНО ТРЖИШТЕ</a:t>
          </a:r>
          <a:endParaRPr lang="en-US" sz="1600" b="1" kern="1200" dirty="0"/>
        </a:p>
      </dsp:txBody>
      <dsp:txXfrm>
        <a:off x="442849" y="3974545"/>
        <a:ext cx="6199888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03B56-5E0B-4016-9CF6-91FC743F5FA0}">
      <dsp:nvSpPr>
        <dsp:cNvPr id="0" name=""/>
        <dsp:cNvSpPr/>
      </dsp:nvSpPr>
      <dsp:spPr>
        <a:xfrm>
          <a:off x="40" y="152847"/>
          <a:ext cx="3845569" cy="8968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Савремено новчано тржиште</a:t>
          </a:r>
          <a:endParaRPr lang="en-US" sz="2600" b="1" kern="1200" dirty="0"/>
        </a:p>
      </dsp:txBody>
      <dsp:txXfrm>
        <a:off x="40" y="152847"/>
        <a:ext cx="3845569" cy="896817"/>
      </dsp:txXfrm>
    </dsp:sp>
    <dsp:sp modelId="{F9E236DA-3E11-4AE9-A2AE-DA73AD1D3AC1}">
      <dsp:nvSpPr>
        <dsp:cNvPr id="0" name=""/>
        <dsp:cNvSpPr/>
      </dsp:nvSpPr>
      <dsp:spPr>
        <a:xfrm>
          <a:off x="40" y="1049665"/>
          <a:ext cx="3845569" cy="249795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део кредитног система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међубанкарска институција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осигурава </a:t>
          </a:r>
          <a:r>
            <a:rPr lang="sr-Cyrl-RS" sz="2600" b="1" kern="1200" dirty="0" smtClean="0"/>
            <a:t>ликвидност</a:t>
          </a:r>
          <a:endParaRPr lang="en-US" sz="2600" b="1" kern="1200" dirty="0"/>
        </a:p>
      </dsp:txBody>
      <dsp:txXfrm>
        <a:off x="40" y="1049665"/>
        <a:ext cx="3845569" cy="2497950"/>
      </dsp:txXfrm>
    </dsp:sp>
    <dsp:sp modelId="{08DE5ED0-B457-4002-AED6-D02F0AB07DEF}">
      <dsp:nvSpPr>
        <dsp:cNvPr id="0" name=""/>
        <dsp:cNvSpPr/>
      </dsp:nvSpPr>
      <dsp:spPr>
        <a:xfrm>
          <a:off x="4383989" y="152847"/>
          <a:ext cx="3845569" cy="896817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Краткорочни вредносни папири</a:t>
          </a:r>
          <a:endParaRPr lang="en-US" sz="2600" b="1" kern="1200" dirty="0"/>
        </a:p>
      </dsp:txBody>
      <dsp:txXfrm>
        <a:off x="4383989" y="152847"/>
        <a:ext cx="3845569" cy="896817"/>
      </dsp:txXfrm>
    </dsp:sp>
    <dsp:sp modelId="{F45E3C40-2FC3-4062-A829-B6F73E9F1BA8}">
      <dsp:nvSpPr>
        <dsp:cNvPr id="0" name=""/>
        <dsp:cNvSpPr/>
      </dsp:nvSpPr>
      <dsp:spPr>
        <a:xfrm>
          <a:off x="4383989" y="1049665"/>
          <a:ext cx="3845569" cy="249795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инструменти новчаног тржишта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власнику дају право на располагање </a:t>
          </a:r>
          <a:r>
            <a:rPr lang="sr-Cyrl-RS" sz="2600" b="1" kern="1200" dirty="0" smtClean="0"/>
            <a:t>краткорочним</a:t>
          </a:r>
          <a:r>
            <a:rPr lang="sr-Cyrl-RS" sz="2600" kern="1200" dirty="0" smtClean="0"/>
            <a:t> ликвидним сред.</a:t>
          </a:r>
          <a:endParaRPr lang="en-US" sz="2600" kern="1200" dirty="0"/>
        </a:p>
      </dsp:txBody>
      <dsp:txXfrm>
        <a:off x="4383989" y="1049665"/>
        <a:ext cx="3845569" cy="24979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C74F3-EECB-4E63-8AED-0717F0798E74}">
      <dsp:nvSpPr>
        <dsp:cNvPr id="0" name=""/>
        <dsp:cNvSpPr/>
      </dsp:nvSpPr>
      <dsp:spPr>
        <a:xfrm rot="10800000">
          <a:off x="1529395" y="1177"/>
          <a:ext cx="5472684" cy="60374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Појам девизног тржишта</a:t>
          </a:r>
          <a:endParaRPr lang="en-US" sz="2300" kern="1200" dirty="0"/>
        </a:p>
      </dsp:txBody>
      <dsp:txXfrm rot="10800000">
        <a:off x="1529395" y="1177"/>
        <a:ext cx="5472684" cy="603748"/>
      </dsp:txXfrm>
    </dsp:sp>
    <dsp:sp modelId="{CFDA34EB-C0F5-4EF1-9B58-5FEEBF7C3336}">
      <dsp:nvSpPr>
        <dsp:cNvPr id="0" name=""/>
        <dsp:cNvSpPr/>
      </dsp:nvSpPr>
      <dsp:spPr>
        <a:xfrm>
          <a:off x="1227520" y="1177"/>
          <a:ext cx="603748" cy="60374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EDFF62-07C2-4FD0-B367-E457758DDFA5}">
      <dsp:nvSpPr>
        <dsp:cNvPr id="0" name=""/>
        <dsp:cNvSpPr/>
      </dsp:nvSpPr>
      <dsp:spPr>
        <a:xfrm rot="10800000">
          <a:off x="1529395" y="785149"/>
          <a:ext cx="5472684" cy="603748"/>
        </a:xfrm>
        <a:prstGeom prst="homePlate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Врсте девизног тржишта</a:t>
          </a:r>
          <a:endParaRPr lang="en-US" sz="2300" kern="1200" dirty="0"/>
        </a:p>
      </dsp:txBody>
      <dsp:txXfrm rot="10800000">
        <a:off x="1529395" y="785149"/>
        <a:ext cx="5472684" cy="603748"/>
      </dsp:txXfrm>
    </dsp:sp>
    <dsp:sp modelId="{021AA772-63A4-4B68-B688-4B421C3EACC2}">
      <dsp:nvSpPr>
        <dsp:cNvPr id="0" name=""/>
        <dsp:cNvSpPr/>
      </dsp:nvSpPr>
      <dsp:spPr>
        <a:xfrm>
          <a:off x="1227520" y="785149"/>
          <a:ext cx="603748" cy="60374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3431E2-8F0C-453B-BE50-F6249CD7318A}">
      <dsp:nvSpPr>
        <dsp:cNvPr id="0" name=""/>
        <dsp:cNvSpPr/>
      </dsp:nvSpPr>
      <dsp:spPr>
        <a:xfrm rot="10800000">
          <a:off x="1529395" y="1569121"/>
          <a:ext cx="5472684" cy="603748"/>
        </a:xfrm>
        <a:prstGeom prst="homePlate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Субјекти девизног тржишта</a:t>
          </a:r>
          <a:endParaRPr lang="en-US" sz="2300" kern="1200" dirty="0"/>
        </a:p>
      </dsp:txBody>
      <dsp:txXfrm rot="10800000">
        <a:off x="1529395" y="1569121"/>
        <a:ext cx="5472684" cy="603748"/>
      </dsp:txXfrm>
    </dsp:sp>
    <dsp:sp modelId="{987E1C3D-336E-4A77-8293-182A9DE03B29}">
      <dsp:nvSpPr>
        <dsp:cNvPr id="0" name=""/>
        <dsp:cNvSpPr/>
      </dsp:nvSpPr>
      <dsp:spPr>
        <a:xfrm>
          <a:off x="1227520" y="1569121"/>
          <a:ext cx="603748" cy="60374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84A6E6-D6DC-4E05-806B-E603B02FA9B8}">
      <dsp:nvSpPr>
        <dsp:cNvPr id="0" name=""/>
        <dsp:cNvSpPr/>
      </dsp:nvSpPr>
      <dsp:spPr>
        <a:xfrm rot="10800000">
          <a:off x="1529395" y="2353093"/>
          <a:ext cx="5472684" cy="603748"/>
        </a:xfrm>
        <a:prstGeom prst="homePlate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Функционисање девизног тржишта</a:t>
          </a:r>
          <a:endParaRPr lang="en-US" sz="2300" kern="1200" dirty="0"/>
        </a:p>
      </dsp:txBody>
      <dsp:txXfrm rot="10800000">
        <a:off x="1529395" y="2353093"/>
        <a:ext cx="5472684" cy="603748"/>
      </dsp:txXfrm>
    </dsp:sp>
    <dsp:sp modelId="{53850A45-FA77-488E-960A-84DFC6CB72E4}">
      <dsp:nvSpPr>
        <dsp:cNvPr id="0" name=""/>
        <dsp:cNvSpPr/>
      </dsp:nvSpPr>
      <dsp:spPr>
        <a:xfrm>
          <a:off x="1227520" y="2353093"/>
          <a:ext cx="603748" cy="60374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EF1B0F-9457-417A-8E34-866B03C9C786}">
      <dsp:nvSpPr>
        <dsp:cNvPr id="0" name=""/>
        <dsp:cNvSpPr/>
      </dsp:nvSpPr>
      <dsp:spPr>
        <a:xfrm rot="10800000">
          <a:off x="1529395" y="3137065"/>
          <a:ext cx="5472684" cy="603748"/>
        </a:xfrm>
        <a:prstGeom prst="homePlate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Цене на девизном тржишту</a:t>
          </a:r>
          <a:endParaRPr lang="en-US" sz="2300" kern="1200" dirty="0"/>
        </a:p>
      </dsp:txBody>
      <dsp:txXfrm rot="10800000">
        <a:off x="1529395" y="3137065"/>
        <a:ext cx="5472684" cy="603748"/>
      </dsp:txXfrm>
    </dsp:sp>
    <dsp:sp modelId="{4527F2F2-423F-46BE-A874-6B3D89658884}">
      <dsp:nvSpPr>
        <dsp:cNvPr id="0" name=""/>
        <dsp:cNvSpPr/>
      </dsp:nvSpPr>
      <dsp:spPr>
        <a:xfrm>
          <a:off x="1227520" y="3137065"/>
          <a:ext cx="603748" cy="603748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C788D8-7404-42B4-959E-0DAF7D90DC3E}">
      <dsp:nvSpPr>
        <dsp:cNvPr id="0" name=""/>
        <dsp:cNvSpPr/>
      </dsp:nvSpPr>
      <dsp:spPr>
        <a:xfrm rot="10800000">
          <a:off x="1529395" y="3921036"/>
          <a:ext cx="5472684" cy="603748"/>
        </a:xfrm>
        <a:prstGeom prst="homePlat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 smtClean="0"/>
            <a:t>Трансакције на девизном тржишту</a:t>
          </a:r>
          <a:endParaRPr lang="en-US" sz="2300" kern="1200" dirty="0"/>
        </a:p>
      </dsp:txBody>
      <dsp:txXfrm rot="10800000">
        <a:off x="1529395" y="3921036"/>
        <a:ext cx="5472684" cy="603748"/>
      </dsp:txXfrm>
    </dsp:sp>
    <dsp:sp modelId="{C977A11F-382D-441B-92DC-E088611E129C}">
      <dsp:nvSpPr>
        <dsp:cNvPr id="0" name=""/>
        <dsp:cNvSpPr/>
      </dsp:nvSpPr>
      <dsp:spPr>
        <a:xfrm>
          <a:off x="1227520" y="3921036"/>
          <a:ext cx="603748" cy="603748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03B56-5E0B-4016-9CF6-91FC743F5FA0}">
      <dsp:nvSpPr>
        <dsp:cNvPr id="0" name=""/>
        <dsp:cNvSpPr/>
      </dsp:nvSpPr>
      <dsp:spPr>
        <a:xfrm>
          <a:off x="43" y="878582"/>
          <a:ext cx="4172385" cy="748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ОРГАНИЗОВАНО</a:t>
          </a:r>
          <a:endParaRPr lang="en-US" sz="2600" b="1" kern="1200" dirty="0"/>
        </a:p>
      </dsp:txBody>
      <dsp:txXfrm>
        <a:off x="43" y="878582"/>
        <a:ext cx="4172385" cy="748800"/>
      </dsp:txXfrm>
    </dsp:sp>
    <dsp:sp modelId="{F9E236DA-3E11-4AE9-A2AE-DA73AD1D3AC1}">
      <dsp:nvSpPr>
        <dsp:cNvPr id="0" name=""/>
        <dsp:cNvSpPr/>
      </dsp:nvSpPr>
      <dsp:spPr>
        <a:xfrm>
          <a:off x="43" y="1627382"/>
          <a:ext cx="4172385" cy="217455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посебно организоване девизне берзе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присутно у иностраној пракси</a:t>
          </a:r>
          <a:endParaRPr lang="en-US" sz="2600" kern="1200" dirty="0"/>
        </a:p>
      </dsp:txBody>
      <dsp:txXfrm>
        <a:off x="43" y="1627382"/>
        <a:ext cx="4172385" cy="2174554"/>
      </dsp:txXfrm>
    </dsp:sp>
    <dsp:sp modelId="{08DE5ED0-B457-4002-AED6-D02F0AB07DEF}">
      <dsp:nvSpPr>
        <dsp:cNvPr id="0" name=""/>
        <dsp:cNvSpPr/>
      </dsp:nvSpPr>
      <dsp:spPr>
        <a:xfrm>
          <a:off x="4756562" y="878582"/>
          <a:ext cx="4172385" cy="748800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НЕОРГАНИЗОВАНО</a:t>
          </a:r>
          <a:endParaRPr lang="en-US" sz="2600" b="1" kern="1200" dirty="0"/>
        </a:p>
      </dsp:txBody>
      <dsp:txXfrm>
        <a:off x="4756562" y="878582"/>
        <a:ext cx="4172385" cy="748800"/>
      </dsp:txXfrm>
    </dsp:sp>
    <dsp:sp modelId="{F45E3C40-2FC3-4062-A829-B6F73E9F1BA8}">
      <dsp:nvSpPr>
        <dsp:cNvPr id="0" name=""/>
        <dsp:cNvSpPr/>
      </dsp:nvSpPr>
      <dsp:spPr>
        <a:xfrm>
          <a:off x="4756562" y="1627382"/>
          <a:ext cx="4172385" cy="2174554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без посебно организ. девизних берзи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smtClean="0"/>
            <a:t>развијено у тржишним економијама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</dsp:txBody>
      <dsp:txXfrm>
        <a:off x="4756562" y="1627382"/>
        <a:ext cx="4172385" cy="21745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5363CD-4614-4F26-9692-92FABC30FEF8}">
      <dsp:nvSpPr>
        <dsp:cNvPr id="0" name=""/>
        <dsp:cNvSpPr/>
      </dsp:nvSpPr>
      <dsp:spPr>
        <a:xfrm>
          <a:off x="0" y="0"/>
          <a:ext cx="4032448" cy="835200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900" b="1" kern="1200" dirty="0" smtClean="0"/>
            <a:t>ЦРНО</a:t>
          </a:r>
          <a:endParaRPr lang="en-US" sz="2900" b="1" kern="1200" dirty="0"/>
        </a:p>
      </dsp:txBody>
      <dsp:txXfrm>
        <a:off x="0" y="0"/>
        <a:ext cx="4032448" cy="835200"/>
      </dsp:txXfrm>
    </dsp:sp>
    <dsp:sp modelId="{2A30B272-E569-454A-8130-DD149701D668}">
      <dsp:nvSpPr>
        <dsp:cNvPr id="0" name=""/>
        <dsp:cNvSpPr/>
      </dsp:nvSpPr>
      <dsp:spPr>
        <a:xfrm>
          <a:off x="0" y="886560"/>
          <a:ext cx="4032448" cy="1273680"/>
        </a:xfrm>
        <a:prstGeom prst="rect">
          <a:avLst/>
        </a:prstGeom>
        <a:solidFill>
          <a:schemeClr val="tx1">
            <a:lumMod val="85000"/>
            <a:alpha val="90000"/>
          </a:schemeClr>
        </a:solidFill>
        <a:ln w="25400" cap="flat" cmpd="sng" algn="ctr">
          <a:solidFill>
            <a:schemeClr val="tx1">
              <a:lumMod val="6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600" kern="1200" dirty="0" smtClean="0"/>
            <a:t>ван званичних девизних токова</a:t>
          </a:r>
          <a:endParaRPr lang="en-US" sz="2600" kern="1200" dirty="0"/>
        </a:p>
      </dsp:txBody>
      <dsp:txXfrm>
        <a:off x="0" y="886560"/>
        <a:ext cx="4032448" cy="12736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C74F3-EECB-4E63-8AED-0717F0798E74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 smtClean="0"/>
            <a:t>Појам тржишта капитала</a:t>
          </a:r>
          <a:endParaRPr lang="en-US" sz="2500" kern="1200" dirty="0"/>
        </a:p>
      </dsp:txBody>
      <dsp:txXfrm rot="10800000">
        <a:off x="1609322" y="2573"/>
        <a:ext cx="5472684" cy="923459"/>
      </dsp:txXfrm>
    </dsp:sp>
    <dsp:sp modelId="{CFDA34EB-C0F5-4EF1-9B58-5FEEBF7C3336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6D94A9-19BE-4DA0-B0F1-ACCBC170CD5B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 smtClean="0"/>
            <a:t>Врсте тржишта капитала</a:t>
          </a:r>
          <a:endParaRPr lang="en-US" sz="2500" kern="1200" dirty="0"/>
        </a:p>
      </dsp:txBody>
      <dsp:txXfrm rot="10800000">
        <a:off x="1609322" y="1201692"/>
        <a:ext cx="5472684" cy="923459"/>
      </dsp:txXfrm>
    </dsp:sp>
    <dsp:sp modelId="{97E36E66-5EA0-40E6-813D-5EF8B025E2B1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EDFF62-07C2-4FD0-B367-E457758DDFA5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 smtClean="0"/>
            <a:t>Сегменти тржишта капитала</a:t>
          </a:r>
          <a:endParaRPr lang="en-US" sz="2500" kern="1200" dirty="0"/>
        </a:p>
      </dsp:txBody>
      <dsp:txXfrm rot="10800000">
        <a:off x="1609322" y="2400811"/>
        <a:ext cx="5472684" cy="923459"/>
      </dsp:txXfrm>
    </dsp:sp>
    <dsp:sp modelId="{021AA772-63A4-4B68-B688-4B421C3EACC2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3431E2-8F0C-453B-BE50-F6249CD7318A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 smtClean="0"/>
            <a:t>Веза између новчаног тржишта и тржишта капитала</a:t>
          </a:r>
          <a:endParaRPr lang="en-US" sz="2500" kern="1200" dirty="0"/>
        </a:p>
      </dsp:txBody>
      <dsp:txXfrm rot="10800000">
        <a:off x="1609322" y="3599929"/>
        <a:ext cx="5472684" cy="923459"/>
      </dsp:txXfrm>
    </dsp:sp>
    <dsp:sp modelId="{987E1C3D-336E-4A77-8293-182A9DE03B29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199C1D-D394-4D85-A640-CE40CDCF8F7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Организовано</a:t>
          </a:r>
          <a:endParaRPr lang="en-US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0" kern="1200" dirty="0" smtClean="0"/>
            <a:t>то су берзе хартија од вредности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0" kern="1200" dirty="0" smtClean="0"/>
            <a:t>постоје и </a:t>
          </a:r>
          <a:r>
            <a:rPr lang="sr-Cyrl-RS" sz="2000" b="1" kern="1200" dirty="0" smtClean="0"/>
            <a:t>тржишта преко шалтера</a:t>
          </a:r>
          <a:endParaRPr lang="en-US" sz="2000" b="1" kern="1200" dirty="0"/>
        </a:p>
      </dsp:txBody>
      <dsp:txXfrm>
        <a:off x="460905" y="1047"/>
        <a:ext cx="3479899" cy="2087939"/>
      </dsp:txXfrm>
    </dsp:sp>
    <dsp:sp modelId="{E52E880E-3E7A-4936-900B-F1916617215F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Неорганизовано</a:t>
          </a:r>
          <a:endParaRPr lang="en-US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0" kern="1200" dirty="0" smtClean="0"/>
            <a:t>послови се обављају непосредно између заинтересованих страна</a:t>
          </a:r>
          <a:endParaRPr lang="en-US" sz="2000" b="0" kern="1200" dirty="0"/>
        </a:p>
      </dsp:txBody>
      <dsp:txXfrm>
        <a:off x="4288794" y="1047"/>
        <a:ext cx="3479899" cy="2087939"/>
      </dsp:txXfrm>
    </dsp:sp>
    <dsp:sp modelId="{90C77184-9000-4C5E-95B8-D2F3D773060B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Примарно</a:t>
          </a:r>
          <a:endParaRPr lang="en-US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0" kern="1200" dirty="0" smtClean="0"/>
            <a:t>прибављање средстава 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0" kern="1200" dirty="0" smtClean="0"/>
            <a:t>важну улогу имају </a:t>
          </a:r>
          <a:r>
            <a:rPr lang="sr-Cyrl-RS" sz="2000" b="1" kern="1200" dirty="0" smtClean="0"/>
            <a:t>инвестиционе банке</a:t>
          </a:r>
          <a:endParaRPr lang="en-US" sz="2000" b="1" kern="1200" dirty="0"/>
        </a:p>
      </dsp:txBody>
      <dsp:txXfrm>
        <a:off x="460905" y="2436976"/>
        <a:ext cx="3479899" cy="2087939"/>
      </dsp:txXfrm>
    </dsp:sp>
    <dsp:sp modelId="{E0319CDC-437E-4779-933A-3B414D8553D3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Секундарно</a:t>
          </a:r>
          <a:endParaRPr lang="en-US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0" kern="1200" dirty="0" smtClean="0"/>
            <a:t>врши се промет већ емитованих ХоВ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0" kern="1200" dirty="0" smtClean="0"/>
            <a:t>њиховом трговином мења се структура власника</a:t>
          </a:r>
          <a:endParaRPr lang="en-US" sz="2000" b="0" kern="1200" dirty="0"/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BD54F-0417-4A6E-A4DF-C2091DFE57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2CE3-FC31-4C62-8925-07335CC1D4C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0CA5C-4F6C-414E-98DC-0042F95CA0F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0AE4-A7BF-43E7-A3A8-13D988C879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8C418-64AF-46DA-A7B4-415C9CD8DC3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02CB1-5173-44E8-A37F-C41F4E0D681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53338-3BE3-4DC0-8715-477397700E5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37CA2-C1A7-4413-9932-5DD3C967DB6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9F5BC-73B6-4638-838E-3E4445F2874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7254A-1C65-40B1-8F1D-8E22F7C6784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A5B0B-8C9B-462B-A9FA-573324454C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102F09-7CE3-4DEE-BF08-A61D0554FFF5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s.rs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http://www.seminarski-diplomski.co.rs/" TargetMode="External"/><Relationship Id="rId4" Type="http://schemas.openxmlformats.org/officeDocument/2006/relationships/hyperlink" Target="http://www.belesk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483768" y="5013548"/>
            <a:ext cx="6048672" cy="647700"/>
          </a:xfrm>
        </p:spPr>
        <p:txBody>
          <a:bodyPr/>
          <a:lstStyle/>
          <a:p>
            <a:r>
              <a:rPr lang="sr-Cyrl-RS" sz="3600" b="1" dirty="0" smtClean="0">
                <a:solidFill>
                  <a:schemeClr val="tx1"/>
                </a:solidFill>
              </a:rPr>
              <a:t>Финансијска тржишта</a:t>
            </a:r>
            <a:endParaRPr lang="es-ES" sz="3600" b="1" dirty="0">
              <a:solidFill>
                <a:schemeClr val="tx1"/>
              </a:solidFill>
            </a:endParaRPr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4355976" y="5733256"/>
            <a:ext cx="4537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sr-Cyrl-RS" b="1" dirty="0" smtClean="0"/>
              <a:t>Милош Иваниш Е</a:t>
            </a:r>
            <a:r>
              <a:rPr lang="sr-Cyrl-RS" sz="1400" b="1" dirty="0" smtClean="0"/>
              <a:t>3</a:t>
            </a:r>
            <a:endParaRPr lang="es-ES" b="1" dirty="0"/>
          </a:p>
        </p:txBody>
      </p:sp>
      <p:pic>
        <p:nvPicPr>
          <p:cNvPr id="4" name="Picture 3" descr="Th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0112" y="188640"/>
            <a:ext cx="1918543" cy="57606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2.2. Врсте девизног</a:t>
            </a:r>
            <a:r>
              <a:rPr kumimoji="0" lang="sr-Cyrl-RS" sz="4400" b="0" i="0" u="none" strike="noStrike" kern="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тржишта 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107504" y="332656"/>
          <a:ext cx="89289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2555776" y="4221088"/>
          <a:ext cx="403244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107504" y="-27384"/>
            <a:ext cx="8928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2.3. Субјекти девизног тржишта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0" name="Picture 2" descr="http://png-4.findicons.com/files/icons/2018/business_icons_for/256/compa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1800200" cy="1800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32849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привредни субјекти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2532" name="Picture 4" descr="http://www.chatham-nj.org/cms/lib/NJ01000518/Centricity/Domain/596/school_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340768"/>
            <a:ext cx="1800200" cy="1800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76056" y="32849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непривредни субјекти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пословне банке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 descr="poslovna bank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372" y="4053789"/>
            <a:ext cx="1728452" cy="1679467"/>
          </a:xfrm>
          <a:prstGeom prst="rect">
            <a:avLst/>
          </a:prstGeom>
        </p:spPr>
      </p:pic>
      <p:pic>
        <p:nvPicPr>
          <p:cNvPr id="12" name="Picture 11" descr="Centralna bank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3933056"/>
            <a:ext cx="2158730" cy="17650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20072" y="5733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централна банка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323528" y="-27384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2.4. Функционисање д.</a:t>
            </a:r>
            <a:r>
              <a:rPr kumimoji="0" lang="sr-Cyrl-RS" sz="4400" b="0" i="0" u="none" strike="noStrike" kern="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тржишта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sr-Cyrl-RS" b="1" dirty="0" smtClean="0">
                <a:solidFill>
                  <a:srgbClr val="002060"/>
                </a:solidFill>
              </a:rPr>
              <a:t>пословне банке </a:t>
            </a:r>
            <a:r>
              <a:rPr lang="sr-Cyrl-RS" dirty="0" smtClean="0">
                <a:solidFill>
                  <a:srgbClr val="002060"/>
                </a:solidFill>
              </a:rPr>
              <a:t>= носиоци девизног тржишта</a:t>
            </a:r>
          </a:p>
          <a:p>
            <a:pPr marL="514350" indent="-514350"/>
            <a:r>
              <a:rPr lang="sr-Cyrl-RS" dirty="0" smtClean="0">
                <a:solidFill>
                  <a:srgbClr val="002060"/>
                </a:solidFill>
              </a:rPr>
              <a:t>оне организују </a:t>
            </a:r>
            <a:r>
              <a:rPr lang="sr-Cyrl-RS" b="1" dirty="0" smtClean="0">
                <a:solidFill>
                  <a:srgbClr val="002060"/>
                </a:solidFill>
              </a:rPr>
              <a:t>промет девиза </a:t>
            </a:r>
            <a:r>
              <a:rPr lang="sr-Cyrl-RS" dirty="0" smtClean="0">
                <a:solidFill>
                  <a:srgbClr val="002060"/>
                </a:solidFill>
              </a:rPr>
              <a:t>уз помоћ централне банке </a:t>
            </a:r>
          </a:p>
          <a:p>
            <a:pPr marL="514350" indent="-514350"/>
            <a:r>
              <a:rPr lang="sr-Cyrl-RS" dirty="0" smtClean="0">
                <a:solidFill>
                  <a:srgbClr val="002060"/>
                </a:solidFill>
              </a:rPr>
              <a:t>прометом девиза формира се </a:t>
            </a:r>
            <a:r>
              <a:rPr lang="sr-Cyrl-RS" b="1" dirty="0" smtClean="0">
                <a:solidFill>
                  <a:srgbClr val="002060"/>
                </a:solidFill>
              </a:rPr>
              <a:t>девизни курс </a:t>
            </a:r>
          </a:p>
          <a:p>
            <a:pPr marL="514350" indent="-514350"/>
            <a:r>
              <a:rPr lang="sr-Cyrl-RS" dirty="0" smtClean="0">
                <a:solidFill>
                  <a:srgbClr val="002060"/>
                </a:solidFill>
              </a:rPr>
              <a:t>значајна је </a:t>
            </a:r>
            <a:r>
              <a:rPr lang="sr-Cyrl-RS" b="1" dirty="0" smtClean="0">
                <a:solidFill>
                  <a:srgbClr val="002060"/>
                </a:solidFill>
              </a:rPr>
              <a:t>конверзија валута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323528" y="-27384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2.5. Цене на девизном тржишту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b="1" dirty="0" smtClean="0">
                <a:solidFill>
                  <a:srgbClr val="002060"/>
                </a:solidFill>
              </a:rPr>
              <a:t>понуђене цене </a:t>
            </a:r>
            <a:r>
              <a:rPr lang="sr-Cyrl-RS" dirty="0" smtClean="0">
                <a:solidFill>
                  <a:srgbClr val="002060"/>
                </a:solidFill>
              </a:rPr>
              <a:t>– по којима је купац спреман да купи девизе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>
                <a:solidFill>
                  <a:srgbClr val="002060"/>
                </a:solidFill>
              </a:rPr>
              <a:t>тражене цене </a:t>
            </a:r>
            <a:r>
              <a:rPr lang="sr-Cyrl-RS" dirty="0" smtClean="0">
                <a:solidFill>
                  <a:srgbClr val="002060"/>
                </a:solidFill>
              </a:rPr>
              <a:t>– по којима је продавац спреман да прода девизе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>
                <a:solidFill>
                  <a:srgbClr val="002060"/>
                </a:solidFill>
              </a:rPr>
              <a:t>маржа </a:t>
            </a:r>
            <a:r>
              <a:rPr lang="sr-Cyrl-RS" dirty="0" smtClean="0">
                <a:solidFill>
                  <a:srgbClr val="002060"/>
                </a:solidFill>
              </a:rPr>
              <a:t>– разлика између </a:t>
            </a:r>
            <a:r>
              <a:rPr lang="sr-Cyrl-RS" u="sng" dirty="0" smtClean="0">
                <a:solidFill>
                  <a:srgbClr val="002060"/>
                </a:solidFill>
              </a:rPr>
              <a:t>понуђене</a:t>
            </a:r>
            <a:r>
              <a:rPr lang="sr-Cyrl-RS" i="1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и </a:t>
            </a:r>
            <a:r>
              <a:rPr lang="sr-Cyrl-RS" u="sng" dirty="0" smtClean="0">
                <a:solidFill>
                  <a:srgbClr val="002060"/>
                </a:solidFill>
              </a:rPr>
              <a:t>тражене</a:t>
            </a:r>
            <a:r>
              <a:rPr lang="sr-Cyrl-RS" i="1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цене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>
                <a:solidFill>
                  <a:srgbClr val="002060"/>
                </a:solidFill>
              </a:rPr>
              <a:t>дневне цене </a:t>
            </a:r>
            <a:r>
              <a:rPr lang="sr-Cyrl-RS" dirty="0" smtClean="0">
                <a:solidFill>
                  <a:srgbClr val="002060"/>
                </a:solidFill>
              </a:rPr>
              <a:t>– нотирају се директно или (ређе) индиректно</a:t>
            </a:r>
            <a:endParaRPr lang="sr-Cyrl-R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323528" y="-27384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2.6. Трансакције</a:t>
            </a:r>
            <a:r>
              <a:rPr kumimoji="0" lang="sr-Cyrl-RS" sz="4400" b="0" i="0" u="none" strike="noStrike" kern="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на д. тржишту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514350" indent="-514350"/>
            <a:r>
              <a:rPr lang="sr-Cyrl-RS" dirty="0" smtClean="0">
                <a:solidFill>
                  <a:srgbClr val="002060"/>
                </a:solidFill>
              </a:rPr>
              <a:t>либерализација екон. односа са иностр. захтева ефикасну екон. политику</a:t>
            </a:r>
          </a:p>
          <a:p>
            <a:pPr marL="514350" indent="-514350"/>
            <a:r>
              <a:rPr lang="sr-Cyrl-RS" b="1" dirty="0" smtClean="0">
                <a:solidFill>
                  <a:srgbClr val="002060"/>
                </a:solidFill>
              </a:rPr>
              <a:t>трансакције се одвијају као: </a:t>
            </a: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трансакције између посл. банака и комитената</a:t>
            </a: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трансакције између посл. банака у земљи</a:t>
            </a: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трансакције посл. банака са иностранством</a:t>
            </a: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трансакције између централних банака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Тржиште капитала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тржиште дугорочних ХоВ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најзначајније: </a:t>
            </a:r>
            <a:r>
              <a:rPr lang="sr-Cyrl-RS" b="1" dirty="0" smtClean="0">
                <a:solidFill>
                  <a:srgbClr val="002060"/>
                </a:solidFill>
              </a:rPr>
              <a:t>акције и обвезнице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значај за предузећа: 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место је прибављања капитала 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непрестано се врши вредновање пред.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основна функција: 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да </a:t>
            </a:r>
            <a:r>
              <a:rPr lang="sr-Cyrl-RS" b="1" dirty="0" smtClean="0">
                <a:solidFill>
                  <a:srgbClr val="002060"/>
                </a:solidFill>
              </a:rPr>
              <a:t>купцу</a:t>
            </a:r>
            <a:r>
              <a:rPr lang="sr-Cyrl-RS" dirty="0" smtClean="0">
                <a:solidFill>
                  <a:srgbClr val="002060"/>
                </a:solidFill>
              </a:rPr>
              <a:t> омогући </a:t>
            </a:r>
            <a:r>
              <a:rPr lang="sr-Cyrl-RS" b="1" dirty="0" smtClean="0">
                <a:solidFill>
                  <a:srgbClr val="002060"/>
                </a:solidFill>
              </a:rPr>
              <a:t>куповину </a:t>
            </a:r>
            <a:r>
              <a:rPr lang="sr-Cyrl-RS" dirty="0" smtClean="0">
                <a:solidFill>
                  <a:srgbClr val="002060"/>
                </a:solidFill>
              </a:rPr>
              <a:t>капитала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да </a:t>
            </a:r>
            <a:r>
              <a:rPr lang="sr-Cyrl-RS" b="1" dirty="0" smtClean="0">
                <a:solidFill>
                  <a:srgbClr val="002060"/>
                </a:solidFill>
              </a:rPr>
              <a:t>продавцу</a:t>
            </a:r>
            <a:r>
              <a:rPr lang="sr-Cyrl-RS" dirty="0" smtClean="0">
                <a:solidFill>
                  <a:srgbClr val="002060"/>
                </a:solidFill>
              </a:rPr>
              <a:t> омогући </a:t>
            </a:r>
            <a:r>
              <a:rPr lang="sr-Cyrl-RS" b="1" dirty="0" smtClean="0">
                <a:solidFill>
                  <a:srgbClr val="002060"/>
                </a:solidFill>
              </a:rPr>
              <a:t>продају</a:t>
            </a:r>
            <a:r>
              <a:rPr lang="sr-Cyrl-RS" dirty="0" smtClean="0">
                <a:solidFill>
                  <a:srgbClr val="002060"/>
                </a:solidFill>
              </a:rPr>
              <a:t> капитала </a:t>
            </a:r>
          </a:p>
          <a:p>
            <a:pPr lvl="1"/>
            <a:endParaRPr lang="sr-Cyrl-RS" dirty="0" smtClean="0">
              <a:solidFill>
                <a:srgbClr val="002060"/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3.1. Појам тржишта капитала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3.2. Врсте тржишта капитала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49694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3.3. Сегменти</a:t>
            </a:r>
            <a:r>
              <a:rPr kumimoji="0" lang="sr-Cyrl-RS" sz="4400" b="0" i="0" u="none" strike="noStrike" kern="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трж. капитала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3.4. Веза између</a:t>
            </a:r>
            <a:r>
              <a:rPr kumimoji="0" lang="sr-Cyrl-RS" sz="4000" b="0" i="0" u="none" strike="noStrike" kern="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новч. тржишта и тржишта капитала</a:t>
            </a:r>
            <a:endParaRPr kumimoji="0" lang="en-US" sz="40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700808"/>
            <a:ext cx="8208912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170080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ФИНАНСИЈСКО ТРЖИШТЕ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429000"/>
            <a:ext cx="2952328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/>
              <a:t>ТРЖИШТЕ КАПИТАЛА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3429000"/>
            <a:ext cx="2952328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/>
              <a:t>НОВЧАНО ТРЖИШТЕ</a:t>
            </a:r>
            <a:endParaRPr lang="en-US" sz="2400" b="1" dirty="0"/>
          </a:p>
        </p:txBody>
      </p:sp>
      <p:sp>
        <p:nvSpPr>
          <p:cNvPr id="10" name="Curved Down Arrow 9"/>
          <p:cNvSpPr/>
          <p:nvPr/>
        </p:nvSpPr>
        <p:spPr>
          <a:xfrm>
            <a:off x="3347864" y="2492896"/>
            <a:ext cx="2952328" cy="792088"/>
          </a:xfrm>
          <a:prstGeom prst="curved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flipH="1" flipV="1">
            <a:off x="3203848" y="4365104"/>
            <a:ext cx="2952328" cy="792088"/>
          </a:xfrm>
          <a:prstGeom prst="curved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263691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latin typeface="+mj-lt"/>
              </a:rPr>
              <a:t>дугорочна средства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5896" y="443885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latin typeface="+mj-lt"/>
              </a:rPr>
              <a:t>краткорочна средства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Садржај</a:t>
            </a:r>
            <a:endParaRPr lang="en-US" b="1" dirty="0">
              <a:ln w="17780" cmpd="sng">
                <a:solidFill>
                  <a:schemeClr val="bg2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060848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500" b="1" dirty="0" smtClean="0">
                <a:solidFill>
                  <a:srgbClr val="C00000"/>
                </a:solidFill>
                <a:sym typeface="Wingdings 2"/>
              </a:rPr>
              <a:t>организ. трж. простор на коме се сусрећу понуда и тражња и формирају цене фин. средстава</a:t>
            </a:r>
            <a:endParaRPr lang="en-US" sz="15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70363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обављају се </a:t>
            </a:r>
            <a:r>
              <a:rPr lang="sr-Cyrl-RS" sz="2400" b="1" cap="all" dirty="0" smtClean="0">
                <a:solidFill>
                  <a:srgbClr val="FFFF00"/>
                </a:solidFill>
              </a:rPr>
              <a:t>промптни</a:t>
            </a:r>
            <a:r>
              <a:rPr lang="sr-Cyrl-RS" sz="2400" dirty="0" smtClean="0"/>
              <a:t> и </a:t>
            </a:r>
            <a:r>
              <a:rPr lang="sr-Cyrl-RS" sz="2400" b="1" cap="all" dirty="0" smtClean="0">
                <a:solidFill>
                  <a:srgbClr val="FFFF00"/>
                </a:solidFill>
              </a:rPr>
              <a:t>термински</a:t>
            </a:r>
            <a:r>
              <a:rPr lang="sr-Cyrl-RS" sz="2400" dirty="0" smtClean="0"/>
              <a:t> послови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7950" y="1444208"/>
          <a:ext cx="8856664" cy="45770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214166"/>
                <a:gridCol w="2214166"/>
                <a:gridCol w="2214166"/>
                <a:gridCol w="22141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Новчано трж.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Девизно трж.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Трж. капитала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Cyrl-RS" dirty="0" smtClean="0"/>
                    </a:p>
                    <a:p>
                      <a:pPr algn="ctr"/>
                      <a:r>
                        <a:rPr lang="sr-Cyrl-RS" dirty="0" smtClean="0"/>
                        <a:t>Појам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тржиште слоб. новч. сред. и краткорочних ХоВ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тржиште страних сред.</a:t>
                      </a:r>
                      <a:r>
                        <a:rPr lang="sr-Cyrl-RS" baseline="0" dirty="0" smtClean="0"/>
                        <a:t> плаћања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тржиште дугорочних сред.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Cyrl-RS" dirty="0" smtClean="0"/>
                    </a:p>
                    <a:p>
                      <a:pPr algn="ctr"/>
                      <a:endParaRPr lang="sr-Cyrl-RS" dirty="0" smtClean="0"/>
                    </a:p>
                    <a:p>
                      <a:pPr algn="ctr"/>
                      <a:r>
                        <a:rPr lang="sr-Cyrl-RS" dirty="0" smtClean="0"/>
                        <a:t>Сегменти</a:t>
                      </a:r>
                    </a:p>
                    <a:p>
                      <a:pPr algn="ctr"/>
                      <a:endParaRPr lang="sr-Cyrl-R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sr-Cyrl-RS" baseline="0" dirty="0" smtClean="0"/>
                        <a:t>кредитно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sr-Cyrl-RS" baseline="0" dirty="0" smtClean="0"/>
                        <a:t>есконтно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sr-Cyrl-RS" baseline="0" dirty="0" smtClean="0"/>
                        <a:t>ломбардно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sr-Cyrl-RS" baseline="0" dirty="0" smtClean="0"/>
                        <a:t>трж. новца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sr-Cyrl-RS" baseline="0" dirty="0" smtClean="0"/>
                        <a:t>прим. и секунд.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СУБЈЕКТИ</a:t>
                      </a:r>
                      <a:r>
                        <a:rPr lang="sr-Cyrl-RS" baseline="0" dirty="0" smtClean="0"/>
                        <a:t> су: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aseline="0" dirty="0" smtClean="0"/>
                        <a:t>пословне банке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aseline="0" dirty="0" smtClean="0"/>
                        <a:t>центр. банка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aseline="0" dirty="0" smtClean="0"/>
                        <a:t>привр. субјекти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aseline="0" dirty="0" smtClean="0"/>
                        <a:t>непр. субјекти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dirty="0" smtClean="0"/>
                        <a:t>хипотекарно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dirty="0" smtClean="0"/>
                        <a:t>кредитно-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sr-Cyrl-RS" dirty="0" smtClean="0"/>
                        <a:t>      -инвестиционо</a:t>
                      </a:r>
                    </a:p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sr-Cyrl-RS" dirty="0" smtClean="0"/>
                        <a:t>трж.</a:t>
                      </a:r>
                      <a:r>
                        <a:rPr lang="sr-Cyrl-RS" baseline="0" dirty="0" smtClean="0"/>
                        <a:t> дугороч.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sr-Cyrl-RS" baseline="0" dirty="0" smtClean="0"/>
                        <a:t>      ХоВ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Cyrl-RS" dirty="0" smtClean="0"/>
                    </a:p>
                    <a:p>
                      <a:pPr algn="ctr"/>
                      <a:r>
                        <a:rPr lang="sr-Cyrl-RS" dirty="0" smtClean="0"/>
                        <a:t>Врсте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Два</a:t>
                      </a:r>
                      <a:r>
                        <a:rPr lang="sr-Cyrl-RS" baseline="0" dirty="0" smtClean="0"/>
                        <a:t> </a:t>
                      </a:r>
                      <a:r>
                        <a:rPr lang="sr-Cyrl-RS" b="1" cap="all" baseline="0" dirty="0" smtClean="0"/>
                        <a:t>облика</a:t>
                      </a:r>
                      <a:r>
                        <a:rPr lang="sr-Cyrl-RS" baseline="0" dirty="0" smtClean="0"/>
                        <a:t>: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aseline="0" dirty="0" smtClean="0"/>
                        <a:t>кратк. кредит.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aseline="0" dirty="0" smtClean="0"/>
                        <a:t>вредн. папири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dirty="0" smtClean="0"/>
                        <a:t>организовано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dirty="0" smtClean="0"/>
                        <a:t>неорганизов.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dirty="0" smtClean="0"/>
                        <a:t>црно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="0" dirty="0" smtClean="0"/>
                        <a:t>орг.</a:t>
                      </a:r>
                      <a:r>
                        <a:rPr lang="sr-Cyrl-RS" b="0" baseline="0" dirty="0" smtClean="0"/>
                        <a:t> и неорг.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b="0" baseline="0" dirty="0" smtClean="0"/>
                        <a:t>примарно и секундарно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Cyrl-RS" dirty="0" smtClean="0"/>
                    </a:p>
                    <a:p>
                      <a:pPr algn="ctr"/>
                      <a:r>
                        <a:rPr lang="sr-Cyrl-RS" dirty="0" smtClean="0"/>
                        <a:t>Функција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одржавање</a:t>
                      </a:r>
                      <a:r>
                        <a:rPr lang="sr-Cyrl-RS" baseline="0" dirty="0" smtClean="0"/>
                        <a:t> </a:t>
                      </a:r>
                      <a:r>
                        <a:rPr lang="sr-Cyrl-RS" b="1" baseline="0" dirty="0" smtClean="0"/>
                        <a:t>ликвидности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формирање реалног </a:t>
                      </a:r>
                      <a:r>
                        <a:rPr lang="sr-Cyrl-RS" b="1" dirty="0" smtClean="0"/>
                        <a:t>курса</a:t>
                      </a:r>
                      <a:r>
                        <a:rPr lang="sr-Cyrl-RS" dirty="0" smtClean="0"/>
                        <a:t> национ. валуте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dirty="0" smtClean="0"/>
                        <a:t>приб. капитала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sr-Cyrl-RS" dirty="0" smtClean="0"/>
                        <a:t>вредновање предузећа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РЕЗИМЕ</a:t>
            </a:r>
            <a:endParaRPr kumimoji="0" lang="en-US" sz="40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Autor  prezentacije:</a:t>
            </a:r>
          </a:p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Miloš Ivaniš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2147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pisani izvori: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</a:rPr>
              <a:t>Monetarna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ekonomija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za</a:t>
            </a:r>
            <a:r>
              <a:rPr lang="en-US" b="1" dirty="0" smtClean="0">
                <a:solidFill>
                  <a:srgbClr val="002060"/>
                </a:solidFill>
              </a:rPr>
              <a:t> 3. </a:t>
            </a:r>
            <a:r>
              <a:rPr lang="en-US" b="1" dirty="0" err="1" smtClean="0">
                <a:solidFill>
                  <a:srgbClr val="002060"/>
                </a:solidFill>
              </a:rPr>
              <a:t>razred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ekonomske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škole</a:t>
            </a:r>
            <a:r>
              <a:rPr lang="en-US" b="1" dirty="0" smtClean="0">
                <a:solidFill>
                  <a:srgbClr val="002060"/>
                </a:solidFill>
              </a:rPr>
              <a:t>”, </a:t>
            </a:r>
            <a:r>
              <a:rPr lang="en-US" dirty="0" err="1" smtClean="0">
                <a:solidFill>
                  <a:srgbClr val="002060"/>
                </a:solidFill>
              </a:rPr>
              <a:t>grupa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autora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Zavod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udžbenike</a:t>
            </a:r>
            <a:r>
              <a:rPr lang="en-US" dirty="0" smtClean="0">
                <a:solidFill>
                  <a:srgbClr val="002060"/>
                </a:solidFill>
              </a:rPr>
              <a:t>, Beograd, 2013.</a:t>
            </a:r>
            <a:endParaRPr lang="sr-Latn-RS" dirty="0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elektronski izvori: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bg2"/>
                </a:solidFill>
                <a:hlinkClick r:id="rId2"/>
              </a:rPr>
              <a:t> www.wikipedia.org</a:t>
            </a:r>
            <a:endParaRPr lang="sr-Latn-RS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bg2"/>
                </a:solidFill>
                <a:hlinkClick r:id="rId3"/>
              </a:rPr>
              <a:t> www.nbs.rs</a:t>
            </a:r>
            <a:endParaRPr lang="sr-Latn-RS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bg2"/>
                </a:solidFill>
                <a:hlinkClick r:id="rId4"/>
              </a:rPr>
              <a:t> www.beleske.com</a:t>
            </a:r>
            <a:endParaRPr lang="sr-Latn-RS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bg2"/>
                </a:solidFill>
                <a:hlinkClick r:id="rId5"/>
              </a:rPr>
              <a:t> www.seminarski-diplomski.co.rs</a:t>
            </a:r>
            <a:endParaRPr lang="sr-Latn-RS" dirty="0" smtClean="0">
              <a:solidFill>
                <a:schemeClr val="bg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3" name="Picture 12" descr="The logo.PN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03848" y="5498615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907704" y="1188041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2060"/>
                </a:solidFill>
              </a:rPr>
              <a:t>Hvala na pažnji.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192960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</a:rPr>
              <a:t>Stručna pomoć:</a:t>
            </a:r>
          </a:p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prof dr Marko Ivaniš</a:t>
            </a:r>
          </a:p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prof</a:t>
            </a:r>
            <a:r>
              <a:rPr lang="sr-Latn-RS" b="1" smtClean="0">
                <a:solidFill>
                  <a:srgbClr val="002060"/>
                </a:solidFill>
              </a:rPr>
              <a:t> </a:t>
            </a:r>
            <a:r>
              <a:rPr lang="sr-Latn-RS" b="1" smtClean="0">
                <a:solidFill>
                  <a:srgbClr val="002060"/>
                </a:solidFill>
              </a:rPr>
              <a:t>Radmila Ravnjak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Новчано тржиште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6288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тржиште слободних новчаних средстава и краткорочних ХоВ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обухвата: 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RS" b="1" dirty="0" smtClean="0">
                <a:solidFill>
                  <a:srgbClr val="002060"/>
                </a:solidFill>
              </a:rPr>
              <a:t>понуду и тражњу </a:t>
            </a:r>
            <a:r>
              <a:rPr lang="sr-Cyrl-RS" dirty="0" smtClean="0">
                <a:solidFill>
                  <a:srgbClr val="002060"/>
                </a:solidFill>
              </a:rPr>
              <a:t>новчаних средстава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RS" b="1" dirty="0" smtClean="0">
                <a:solidFill>
                  <a:srgbClr val="002060"/>
                </a:solidFill>
              </a:rPr>
              <a:t>финансијске инструменте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RS" b="1" dirty="0" smtClean="0">
                <a:solidFill>
                  <a:srgbClr val="002060"/>
                </a:solidFill>
              </a:rPr>
              <a:t>финансијске трансакције</a:t>
            </a:r>
            <a:endParaRPr lang="sr-Cyrl-RS" dirty="0" smtClean="0">
              <a:solidFill>
                <a:srgbClr val="002060"/>
              </a:solidFill>
            </a:endParaRPr>
          </a:p>
          <a:p>
            <a:pPr marL="571500" indent="-514350"/>
            <a:r>
              <a:rPr lang="sr-Cyrl-RS" dirty="0" smtClean="0">
                <a:solidFill>
                  <a:srgbClr val="002060"/>
                </a:solidFill>
              </a:rPr>
              <a:t>развој уско повезан са развојем робне производње и робног тржишта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1.1. Појам новчаног тржишта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3632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1.2. Облици новчаног тржишта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002060"/>
                </a:solidFill>
              </a:rPr>
              <a:t>Банке располажу концентрисаним новчаним средствима</a:t>
            </a: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њима врше </a:t>
            </a:r>
            <a:r>
              <a:rPr lang="sr-Cyrl-RS" b="1" dirty="0" smtClean="0">
                <a:solidFill>
                  <a:srgbClr val="002060"/>
                </a:solidFill>
              </a:rPr>
              <a:t>краткорочно кредитирање</a:t>
            </a: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преноси краткорочна средства са суфицитарних на дефицитарне носиоце</a:t>
            </a:r>
            <a:endParaRPr lang="sr-Cyrl-RS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rgbClr val="002060"/>
                </a:solidFill>
              </a:rPr>
              <a:t>Појављују се </a:t>
            </a:r>
            <a:r>
              <a:rPr lang="sr-Cyrl-RS" b="1" dirty="0" smtClean="0">
                <a:solidFill>
                  <a:srgbClr val="002060"/>
                </a:solidFill>
              </a:rPr>
              <a:t>вредносни папири</a:t>
            </a:r>
            <a:endParaRPr lang="sr-Cyrl-RS" dirty="0" smtClean="0">
              <a:solidFill>
                <a:srgbClr val="002060"/>
              </a:solidFill>
            </a:endParaRP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брзо и ефикасно циркулишу</a:t>
            </a:r>
          </a:p>
          <a:p>
            <a:pPr marL="914400" lvl="1" indent="-514350"/>
            <a:r>
              <a:rPr lang="sr-Cyrl-RS" dirty="0" smtClean="0">
                <a:solidFill>
                  <a:srgbClr val="002060"/>
                </a:solidFill>
              </a:rPr>
              <a:t>обављају функцију новца, обезб. ликвидност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0" y="-2738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1.3. Сегменти новчаног тржишта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885698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107504" y="116632"/>
            <a:ext cx="89644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8763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1.4. Савремено новчано</a:t>
            </a:r>
            <a:r>
              <a:rPr kumimoji="0" lang="sr-Cyrl-RS" sz="4000" b="0" i="0" u="none" strike="noStrike" kern="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тржиште и краткорочни вредносни папири</a:t>
            </a:r>
            <a:endParaRPr kumimoji="0" lang="en-US" sz="40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12713"/>
          <a:ext cx="8229600" cy="370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013176"/>
            <a:ext cx="8208912" cy="1200329"/>
          </a:xfrm>
          <a:prstGeom prst="rect">
            <a:avLst/>
          </a:prstGeom>
          <a:ln>
            <a:solidFill>
              <a:srgbClr val="660033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 smtClean="0"/>
              <a:t>КОНТРОЛУ ВРШИ ЦЕНТРАЛНА БАНКА </a:t>
            </a:r>
            <a:r>
              <a:rPr lang="sr-Cyrl-RS" sz="2400" dirty="0" smtClean="0"/>
              <a:t>ПУТЕМ:</a:t>
            </a:r>
          </a:p>
          <a:p>
            <a:pPr>
              <a:buFontTx/>
              <a:buChar char="-"/>
            </a:pPr>
            <a:r>
              <a:rPr lang="sr-Cyrl-RS" sz="2400" dirty="0" smtClean="0"/>
              <a:t>   ЕСКОНТНЕ СТОПЕ </a:t>
            </a:r>
          </a:p>
          <a:p>
            <a:pPr>
              <a:buFontTx/>
              <a:buChar char="-"/>
            </a:pPr>
            <a:r>
              <a:rPr lang="sr-Cyrl-RS" sz="2400" dirty="0" smtClean="0"/>
              <a:t>   ПОЛИТИКЕ ОТВОРЕНОГ ТРЖИШТА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Девизно тржиште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тржиште за трговину страним сред. плаћања и утврђивање девизног курса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значајна функција: </a:t>
            </a:r>
            <a:r>
              <a:rPr lang="sr-Cyrl-RS" b="1" dirty="0" smtClean="0">
                <a:solidFill>
                  <a:srgbClr val="002060"/>
                </a:solidFill>
              </a:rPr>
              <a:t>формирање реалног курса националне валуте</a:t>
            </a:r>
            <a:endParaRPr lang="sr-Cyrl-RS" dirty="0" smtClean="0">
              <a:solidFill>
                <a:srgbClr val="002060"/>
              </a:solidFill>
            </a:endParaRPr>
          </a:p>
          <a:p>
            <a:r>
              <a:rPr lang="sr-Cyrl-RS" dirty="0" smtClean="0">
                <a:solidFill>
                  <a:srgbClr val="002060"/>
                </a:solidFill>
              </a:rPr>
              <a:t>омогућава већу самосталност домаћих привредних субјеката и већи успех у пословима са иностранством</a:t>
            </a:r>
          </a:p>
          <a:p>
            <a:endParaRPr lang="sr-Cyrl-RS" dirty="0" smtClean="0">
              <a:solidFill>
                <a:srgbClr val="00206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2.1. Појам девизног тржишта</a:t>
            </a:r>
            <a:endParaRPr kumimoji="0" lang="en-US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5264</TotalTime>
  <Words>812</Words>
  <Application>Microsoft Office PowerPoint</Application>
  <PresentationFormat>On-screen Show (4:3)</PresentationFormat>
  <Paragraphs>187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Diseño predeterminado</vt:lpstr>
      <vt:lpstr>Финансијска тржишта</vt:lpstr>
      <vt:lpstr>Садржај</vt:lpstr>
      <vt:lpstr>1. Новчано тржиште</vt:lpstr>
      <vt:lpstr>Slide 4</vt:lpstr>
      <vt:lpstr>Slide 5</vt:lpstr>
      <vt:lpstr>Slide 6</vt:lpstr>
      <vt:lpstr>Slide 7</vt:lpstr>
      <vt:lpstr>2. Девизно тржиште</vt:lpstr>
      <vt:lpstr>Slide 9</vt:lpstr>
      <vt:lpstr>Slide 10</vt:lpstr>
      <vt:lpstr>Slide 11</vt:lpstr>
      <vt:lpstr>Slide 12</vt:lpstr>
      <vt:lpstr>Slide 13</vt:lpstr>
      <vt:lpstr>Slide 14</vt:lpstr>
      <vt:lpstr>3. Тржиште капитала</vt:lpstr>
      <vt:lpstr>Slide 16</vt:lpstr>
      <vt:lpstr>Slide 17</vt:lpstr>
      <vt:lpstr>Slide 18</vt:lpstr>
      <vt:lpstr>Slide 19</vt:lpstr>
      <vt:lpstr>Slide 20</vt:lpstr>
      <vt:lpstr>Slide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Miloš Ivaniš</cp:lastModifiedBy>
  <cp:revision>737</cp:revision>
  <dcterms:created xsi:type="dcterms:W3CDTF">2010-05-23T14:28:12Z</dcterms:created>
  <dcterms:modified xsi:type="dcterms:W3CDTF">2015-03-18T13:25:04Z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