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2" r:id="rId16"/>
    <p:sldId id="269" r:id="rId17"/>
    <p:sldId id="270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2BA0-0A89-4534-AB17-CA03253FF567}" type="datetimeFigureOut">
              <a:rPr lang="en-US" smtClean="0"/>
              <a:pPr/>
              <a:t>3/18/2015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8AF4-F1EA-4BB6-9A30-27A9EA17C5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2BA0-0A89-4534-AB17-CA03253FF567}" type="datetimeFigureOut">
              <a:rPr lang="en-US" smtClean="0"/>
              <a:pPr/>
              <a:t>3/18/2015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8AF4-F1EA-4BB6-9A30-27A9EA17C5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2BA0-0A89-4534-AB17-CA03253FF567}" type="datetimeFigureOut">
              <a:rPr lang="en-US" smtClean="0"/>
              <a:pPr/>
              <a:t>3/18/2015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8AF4-F1EA-4BB6-9A30-27A9EA17C5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2BA0-0A89-4534-AB17-CA03253FF567}" type="datetimeFigureOut">
              <a:rPr lang="en-US" smtClean="0"/>
              <a:pPr/>
              <a:t>3/18/2015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8AF4-F1EA-4BB6-9A30-27A9EA17C5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2BA0-0A89-4534-AB17-CA03253FF567}" type="datetimeFigureOut">
              <a:rPr lang="en-US" smtClean="0"/>
              <a:pPr/>
              <a:t>3/18/2015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8AF4-F1EA-4BB6-9A30-27A9EA17C5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2BA0-0A89-4534-AB17-CA03253FF567}" type="datetimeFigureOut">
              <a:rPr lang="en-US" smtClean="0"/>
              <a:pPr/>
              <a:t>3/18/2015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8AF4-F1EA-4BB6-9A30-27A9EA17C5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2BA0-0A89-4534-AB17-CA03253FF567}" type="datetimeFigureOut">
              <a:rPr lang="en-US" smtClean="0"/>
              <a:pPr/>
              <a:t>3/18/2015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8AF4-F1EA-4BB6-9A30-27A9EA17C5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2BA0-0A89-4534-AB17-CA03253FF567}" type="datetimeFigureOut">
              <a:rPr lang="en-US" smtClean="0"/>
              <a:pPr/>
              <a:t>3/18/2015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8AF4-F1EA-4BB6-9A30-27A9EA17C5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2BA0-0A89-4534-AB17-CA03253FF567}" type="datetimeFigureOut">
              <a:rPr lang="en-US" smtClean="0"/>
              <a:pPr/>
              <a:t>3/18/2015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8AF4-F1EA-4BB6-9A30-27A9EA17C5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2BA0-0A89-4534-AB17-CA03253FF567}" type="datetimeFigureOut">
              <a:rPr lang="en-US" smtClean="0"/>
              <a:pPr/>
              <a:t>3/18/2015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8AF4-F1EA-4BB6-9A30-27A9EA17C5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2BA0-0A89-4534-AB17-CA03253FF567}" type="datetimeFigureOut">
              <a:rPr lang="en-US" smtClean="0"/>
              <a:pPr/>
              <a:t>3/18/2015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8AF4-F1EA-4BB6-9A30-27A9EA17C5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02BA0-0A89-4534-AB17-CA03253FF567}" type="datetimeFigureOut">
              <a:rPr lang="en-US" smtClean="0"/>
              <a:pPr/>
              <a:t>3/18/2015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08AF4-F1EA-4BB6-9A30-27A9EA17C5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" TargetMode="External"/><Relationship Id="rId2" Type="http://schemas.openxmlformats.org/officeDocument/2006/relationships/hyperlink" Target="http://www.wikipedia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t="-5000" r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385121"/>
            <a:ext cx="7772400" cy="1470025"/>
          </a:xfrm>
        </p:spPr>
        <p:txBody>
          <a:bodyPr>
            <a:normAutofit/>
          </a:bodyPr>
          <a:lstStyle/>
          <a:p>
            <a:r>
              <a:rPr lang="sr-Cyrl-RS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ЈУДАИЗАМ</a:t>
            </a:r>
            <a:endParaRPr lang="en-US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9792" y="5924872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sr-Cyrl-R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Милош Иваниш Е3 </a:t>
            </a:r>
          </a:p>
          <a:p>
            <a:pPr algn="r"/>
            <a:r>
              <a:rPr lang="sr-Cyrl-R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Милош Петровић Е3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3" descr="The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260648"/>
            <a:ext cx="2016224" cy="60539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0000"/>
            <a:lum/>
          </a:blip>
          <a:srcRect/>
          <a:stretch>
            <a:fillRect l="-2000" t="-5000" r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260648"/>
            <a:ext cx="6851104" cy="1143000"/>
          </a:xfrm>
        </p:spPr>
        <p:txBody>
          <a:bodyPr/>
          <a:lstStyle/>
          <a:p>
            <a:r>
              <a:rPr lang="sr-Cyrl-RS" b="1" dirty="0" smtClean="0"/>
              <a:t>Синагога (</a:t>
            </a:r>
            <a:r>
              <a:rPr lang="he-IL" dirty="0" smtClean="0"/>
              <a:t>בית כנסת</a:t>
            </a:r>
            <a:r>
              <a:rPr lang="sr-Cyrl-RS" b="1" dirty="0" smtClean="0"/>
              <a:t>)</a:t>
            </a:r>
            <a:endParaRPr lang="en-US" b="1" dirty="0"/>
          </a:p>
        </p:txBody>
      </p:sp>
      <p:pic>
        <p:nvPicPr>
          <p:cNvPr id="1026" name="Picture 2" descr="https://jewishexponent.com/sites/default/files/styles/facebook_og-image/public/event/main_image/intro-judaism.jpg?itok=gAscSKM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93931" cy="1340768"/>
          </a:xfrm>
          <a:prstGeom prst="rect">
            <a:avLst/>
          </a:prstGeom>
          <a:noFill/>
        </p:spPr>
      </p:pic>
      <p:pic>
        <p:nvPicPr>
          <p:cNvPr id="1028" name="Picture 4" descr="http://thumbs.dreamstime.com/x/judaism-holy-cup-prayer-84694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40769"/>
            <a:ext cx="1907704" cy="1273392"/>
          </a:xfrm>
          <a:prstGeom prst="rect">
            <a:avLst/>
          </a:prstGeom>
          <a:noFill/>
        </p:spPr>
      </p:pic>
      <p:pic>
        <p:nvPicPr>
          <p:cNvPr id="1030" name="Picture 6" descr="http://www.temple4jerusalem.co.uk/images/Messianic%20Judais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636913"/>
            <a:ext cx="1907704" cy="1252726"/>
          </a:xfrm>
          <a:prstGeom prst="rect">
            <a:avLst/>
          </a:prstGeom>
          <a:noFill/>
        </p:spPr>
      </p:pic>
      <p:pic>
        <p:nvPicPr>
          <p:cNvPr id="1032" name="Picture 8" descr="http://mytholipedia.com/wp-content/uploads/2014/02/judaism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861048"/>
            <a:ext cx="1932704" cy="1440160"/>
          </a:xfrm>
          <a:prstGeom prst="rect">
            <a:avLst/>
          </a:prstGeom>
          <a:noFill/>
        </p:spPr>
      </p:pic>
      <p:pic>
        <p:nvPicPr>
          <p:cNvPr id="1034" name="Picture 10" descr="http://www.originalprop.com/blog/wp-content/uploads/2013/01/IMAGE-Ten-Commandments-Tablet-Movie-Prop-Profiles-in-History-1999x6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324210"/>
            <a:ext cx="1907704" cy="1533790"/>
          </a:xfrm>
          <a:prstGeom prst="rect">
            <a:avLst/>
          </a:prstGeom>
          <a:noFill/>
        </p:spPr>
      </p:pic>
      <p:sp>
        <p:nvSpPr>
          <p:cNvPr id="17412" name="AutoShape 4" descr="http://opusteno.rs/slike/2011/06/biblija-govori-seksu-11513/_sp-knjiga-biblij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http://opusteno.rs/slike/2011/06/biblija-govori-seksu-11513/_sp-knjiga-biblij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051720" y="1700809"/>
            <a:ext cx="6912768" cy="5040559"/>
          </a:xfrm>
        </p:spPr>
        <p:txBody>
          <a:bodyPr>
            <a:normAutofit/>
          </a:bodyPr>
          <a:lstStyle/>
          <a:p>
            <a:r>
              <a:rPr lang="ru-RU" dirty="0" smtClean="0"/>
              <a:t>главна улога синагоге јесте </a:t>
            </a:r>
            <a:r>
              <a:rPr lang="ru-RU" b="1" dirty="0" smtClean="0"/>
              <a:t>заједничка молитва</a:t>
            </a:r>
            <a:r>
              <a:rPr lang="ru-RU" dirty="0" smtClean="0"/>
              <a:t>, мада је повезивана и с приватном или личном молитвом</a:t>
            </a:r>
          </a:p>
          <a:p>
            <a:r>
              <a:rPr lang="ru-RU" dirty="0" smtClean="0"/>
              <a:t>сврха синагоге је такође да буде </a:t>
            </a:r>
            <a:r>
              <a:rPr lang="ru-RU" b="1" dirty="0" smtClean="0"/>
              <a:t>место окупљања</a:t>
            </a:r>
            <a:r>
              <a:rPr lang="ru-RU" dirty="0" smtClean="0"/>
              <a:t>, место где се одржавају градски скупови и где се обављају послови</a:t>
            </a:r>
            <a:endParaRPr lang="sr-Cyrl-RS" dirty="0" smtClean="0"/>
          </a:p>
          <a:p>
            <a:pPr>
              <a:buNone/>
            </a:pPr>
            <a:endParaRPr lang="sr-Cyrl-RS" dirty="0" smtClean="0"/>
          </a:p>
          <a:p>
            <a:pPr marL="355600" indent="-355600">
              <a:tabLst>
                <a:tab pos="355600" algn="l"/>
              </a:tabLst>
            </a:pP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0000"/>
            <a:lum/>
          </a:blip>
          <a:srcRect/>
          <a:stretch>
            <a:fillRect l="-2000" t="-5000" r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260648"/>
            <a:ext cx="6851104" cy="1143000"/>
          </a:xfrm>
        </p:spPr>
        <p:txBody>
          <a:bodyPr/>
          <a:lstStyle/>
          <a:p>
            <a:r>
              <a:rPr lang="sr-Cyrl-RS" b="1" dirty="0" smtClean="0"/>
              <a:t>Рабин</a:t>
            </a:r>
            <a:endParaRPr lang="en-US" b="1" dirty="0"/>
          </a:p>
        </p:txBody>
      </p:sp>
      <p:pic>
        <p:nvPicPr>
          <p:cNvPr id="1026" name="Picture 2" descr="https://jewishexponent.com/sites/default/files/styles/facebook_og-image/public/event/main_image/intro-judaism.jpg?itok=gAscSKM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93931" cy="1340768"/>
          </a:xfrm>
          <a:prstGeom prst="rect">
            <a:avLst/>
          </a:prstGeom>
          <a:noFill/>
        </p:spPr>
      </p:pic>
      <p:pic>
        <p:nvPicPr>
          <p:cNvPr id="1028" name="Picture 4" descr="http://thumbs.dreamstime.com/x/judaism-holy-cup-prayer-84694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40769"/>
            <a:ext cx="1907704" cy="1273392"/>
          </a:xfrm>
          <a:prstGeom prst="rect">
            <a:avLst/>
          </a:prstGeom>
          <a:noFill/>
        </p:spPr>
      </p:pic>
      <p:pic>
        <p:nvPicPr>
          <p:cNvPr id="1030" name="Picture 6" descr="http://www.temple4jerusalem.co.uk/images/Messianic%20Judais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636913"/>
            <a:ext cx="1907704" cy="1252726"/>
          </a:xfrm>
          <a:prstGeom prst="rect">
            <a:avLst/>
          </a:prstGeom>
          <a:noFill/>
        </p:spPr>
      </p:pic>
      <p:pic>
        <p:nvPicPr>
          <p:cNvPr id="1032" name="Picture 8" descr="http://mytholipedia.com/wp-content/uploads/2014/02/judaism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861048"/>
            <a:ext cx="1932704" cy="1440160"/>
          </a:xfrm>
          <a:prstGeom prst="rect">
            <a:avLst/>
          </a:prstGeom>
          <a:noFill/>
        </p:spPr>
      </p:pic>
      <p:pic>
        <p:nvPicPr>
          <p:cNvPr id="1034" name="Picture 10" descr="http://www.originalprop.com/blog/wp-content/uploads/2013/01/IMAGE-Ten-Commandments-Tablet-Movie-Prop-Profiles-in-History-1999x6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324210"/>
            <a:ext cx="1907704" cy="1533790"/>
          </a:xfrm>
          <a:prstGeom prst="rect">
            <a:avLst/>
          </a:prstGeom>
          <a:noFill/>
        </p:spPr>
      </p:pic>
      <p:sp>
        <p:nvSpPr>
          <p:cNvPr id="17412" name="AutoShape 4" descr="http://opusteno.rs/slike/2011/06/biblija-govori-seksu-11513/_sp-knjiga-biblij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http://opusteno.rs/slike/2011/06/biblija-govori-seksu-11513/_sp-knjiga-biblij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Content Placeholder 11" descr="rabin.jpg"/>
          <p:cNvPicPr>
            <a:picLocks noGrp="1" noChangeAspect="1"/>
          </p:cNvPicPr>
          <p:nvPr>
            <p:ph idx="1"/>
          </p:nvPr>
        </p:nvPicPr>
        <p:blipFill>
          <a:blip r:embed="rId8" cstate="print"/>
          <a:stretch>
            <a:fillRect/>
          </a:stretch>
        </p:blipFill>
        <p:spPr>
          <a:xfrm>
            <a:off x="3923928" y="1268760"/>
            <a:ext cx="2656930" cy="3672408"/>
          </a:xfrm>
        </p:spPr>
      </p:pic>
      <p:sp>
        <p:nvSpPr>
          <p:cNvPr id="23554" name="AutoShape 2" descr="data:image/jpeg;base64,/9j/4AAQSkZJRgABAQAAAQABAAD/2wCEAAkGBxQSEhUUEhQUFBQUFRQUFBQUFBQUFBQUFRQXFxQUFRQYHCggGBwlHBQUITEhJSkrLi4uFx8zODMsNygtLiwBCgoKDg0OGhAQGiwkHSQsLCwsLC0sLCwsLCwsLCwsLCwsLCwsLCwsLCwsLCwsLCwsLCwsLCwsLCwsLCwsLCwsLP/AABEIAQgAvwMBIgACEQEDEQH/xAAcAAACAgMBAQAAAAAAAAAAAAAAAQIDBAUGBwj/xAA7EAABAwIEBAQDBAkFAQAAAAABAAIRAyEEBRIxBkFRYSJxgZETobEyUsHwBxQVI0Ji0eHxM0OCkqJy/8QAGQEAAwEBAQAAAAAAAAAAAAAAAAECAwQF/8QAIhEBAQACAgICAwEBAAAAAAAAAAECEQMhEjEEQRMiUTIU/9oADAMBAAIRAxEAPwDyWUKKAkEkwVFSSBpgqKaAE1EKbUBNqYTaEwFCtIqYagNVmlK09K4ShWaUg1GwrIShXaVAtRsaVpJkJKiNCEFIyRKCVGUypkpEpFIlNKtAQkqCSEpQgJJhIJgJAwFdTaoMasmixRlVYw201LR1t5qmvjBsz3/osUkne6UxtO5SM4VGjn7XTOJb39lgBTCfhE+VZf6y3ofZArs6keYWKgBHhC86zmgHYqL2LDaCLi3ktjhqnxAQbOA9x1U5TXa5ltiPCgsirTVBCcoRlRcpwoFVBSJUUyopoMoBSlCZKwmkhNQTSTCAYVjQosCuY1TaJE2NUcXWjwjnv+CuFhJ5LXudJJPNTjN1V6hgJqIRK0QkmCoSmEEsBUmlVgqYSJc1GrSQ4bhVtKepLQbTEQ4Bw2IlYDgsjL3y0t6XHkVCu1Yzq6bTuMYlQKk9QK1hVFxUEykO6pIUpUU0EgkmhMwpNSUmoCxoV9IKliyaQWeS4rx74AHW/ssGVdjXS89rKlXjNRNATW/4T4TrY5/h8FEGH1SLDq1g/icvZeHOCcLhgCykHOH+5UhzyfoPRZcnPjhde6vDiuXf08Ry7hrF1/8ASw9Rw+9p0t/7OgLb0v0c5gf9kCfvVGD8V9ANoK34CxvPnfUafhx+6+fK/wCjnHt/22O/+arD9YWlzDIcVQE1qFRg6lst/wCwkL6ZqYcdFr69FRflZ43uKnx8b6r5kD1MOXsnEnCOFxEksFGpyqUwBJ/mbs76915TneTVMK/RUgg3a9v2XjqOh7clvxfIw5Op7Y8vBlh3fSjBVdLx0Nj6rOxLFqCVu51Ma7qL+ark6sqeP+NY8KpyyqrbrGcFWNFVFRUyoK0hNKU0EihATCZhTaFFoVjAlQsY1Z+Gp7LFpNuthQbDSegJ+SwzrXGNBVMuJ6krecG8PnG19JJFNkOquG+mbNHc/wBVomC/ry39F7hwZkow1FlOP3jgKlU8y8/w+TRA9E+fl/Hj17Ph4/PLX06rJMvZTY2nTaGMYAGtHILoKdMQtbgRC2VIrj4v7XTyfyJhilCiXKPxFruMtWpVGhYFQdVkuqLBxDidg4+X9SseSxrhK0mcgQfzdcbmWGbXoPp1PNp5tdyIXW5qxzpBY7b711zVajYiIMHdcVyuOW49HDGZcdxryLEUixxadwSFtMoM0yPuu+t/6q7ijDidYHMh34FYeRPu8dQD7H+69ry8+PyeHcPDPSeIbdYTws+usOojCjJjuVZU3qC2jMIlJNARTAQmEwkFexUtVzFGSsV9ALbYLDl4LQJJaQPUFaugF6D+j/Ath9Rw2Fj9Y77D1WHIv1Gj/R9wY+vWFSqC2nTcJBF3OBBAjovV8JSiq/nBifVRfi/gssA0nYSJH8x8ksNiA0XIHMkrm+Rn5a26vi46232GFllhn5lchS4so69IdN4O3vG8f1WzbxLhxAdVaCTACywyn2vLCt+Rv5KELGoZgx1mkEGIIT/XQ18EiCOvNa+WKPHJY9vc+jf8rGrW51D5AD5rFxnEtGmCXOFpt5Lhc3/SBUqO04dszsd/n0WeWr6aY43fbqMe0T9mpO/25PtqWixjbgg6pncQZHIrlcZhMZWPxHVTq6B0DyW2yLHOqfuqp/eMveZIjnPmFz54TW5duvDKy6sctm1O7gRIJv2Wly/CuY92kA+H2E/VdVxEzxnTz+q56niS2oeZce8hd/Dlbh083nx1ydo4qid/z7rW1Qt/iXj4ZEX1Hyiy0dYLfCsKxHhVq16qXRGVCAkmmEVIJBSCDTarmqlquYopxscrwrqr2sYC5zjAA5le0YPLW4alTpSJIBcByIjnz5rhf0WtAqVnEXFPwuiw8QkTym3sV1oxPjLnuAtDZK5s8tLk3Wk4grk1ydThy0zy6/JW5493wG6Zl8CRO5AWNisvqVarnAz8QhrAO/M9gPxXWfswOphpvpj/AM7Lk5e+3Z8a66cVh+H2uADpF4Fi573DfSB067KGaZA1lnB4IuCbx7EwtzmWT1dX+o6mHNLNTZlm55EkAk36wtW3JvguJdWNQ6YmmHsAfqnUdTvEYtytuFnvre+3ZreUkx3GRwxq+IW/Eg6QRex9vNdVmuDcGB4cTHPax3KoyTIWMirpLXvFtUSGm+wsCfJdLmFECiQdtJ+inx3uleTxykjzLEuEnV45kxE2HY8yViUsdRpXqU3TGrQ19OlDSHEaS7xVDDT2kgc1s8PAqEhuoTz5RsR18itszDOeILWubymmBG/IjufdLDLGe2nNjnfXTnP2o0PBlzQ4AjW0B2l1xOkeId91uG0pqMqtIMCHRsRHWFdh+Gy981XN0jZoA9LBZGYUW0tgA3oLAeSnKz3BJv8AVymes3f36LQaWteDIN7EDbquox/jpv8AcLmnUgHEuIBHWZP4eq6/jf4cHzOuVDHiXEC8Nv5m8LSVluWVWtJmTubCZMf3WnrNXXg5KxKipVz1SV0xjQgFCYTCKkFFMINawK+mFjtVzSoyVi9W4SrMZlrdP2nvf8SI+010AH/jHuVTmOYOquBZTBkhujn2sfqvOKGJc0ENcQDuAbHzC3nCdc/rFODcuAF/zzXPlhav1uvVclwfw9Ic0kjxOeYF99LesLYUH+Ig2uUqGrVJ2B9gOXqbrGxTy12r1WHNNTprwZbvf22lWiHCIHssalk1IEOc3U4XE7A+SxaePJFllHNWMbL3fiVzblrtmOUnTPbRkz0Rmw/cuH8p+hhaPCZyaryfssEaW83byVu8Rimmm6bW/BOZSyxNxsseb4F8OP0Xd5cBoHkFwFbDNIqPBhwdIE2Aub9Ft8hzRzPA/cdeY5QssJrt18uXn1HU4jDjcea5TiGvcid1uMRmmoRsuexlM1XiJvb+6Mv2uoXHPD9smEGamlnMifKIJn0XJZjUdrIMEbf5XbvrNpSYM6S2/Imxj5+y47EvcwHU27nTPL87Lu48fGPI5OT8nJaxnQGXF5gdjuVq6yy6tebct1hVSt8YV6Yz1S5XvVJXRGFQKYKRQqIk0JhASBVgKrATCVOVcCt7wjiCzFU3NAcQditAO3b/AD7rNwFUtcCORCzyXN2PoKkDpaLy6C523K6qxlGZbYwQJ73t7LH4bxbn0aZdBOkExtMWH0WZ8F2o6dwfw3XPnN1WN1HOU6FVp2N9vcIwGTvr1CakhrOWxceQXU08IXVATs0ADzEq/F120hPSPoY+Sy/BN7dP/Tl46abOeG6dWmdUtLQNJB0kOA3B9VxeJwOLB+F8d2nSdMgSYmwdE7Bb/OeN6T2upUmve4w0OAhpneOZ9lh1MyxBa1pwzw5o8DtDiRz3EjkjOYzosPO9xqsjyL4dX4VYuaKh3Ozi25HddViMEOYBuA20RyIstJmufv0NmgdbBMugXiDbfn81kcPZsatPTU8NRrg4SftA2geUfRHVTlM8btsf2d4TJuB7+XVX5dg7Gfte/IW+f1W0dRDgCO4HluFh06mlwD7BtifQwD7qPDGXo8uXPLHVrmuKME/VrExfUJsSZ5LnM0wodQeWk/uyLEjqR8oXf5hV00nl5loafMiLeq8vzzGNcNNI+E3fefF07LbBzfbQuKpepuVTl0w7UHKshWlQKuM6pKUKbgolWQCcIapgJAgmpaFayilarStizMNuFUWhu5j88lW/GcmiO/NRd5elyzH29t4DxodTDRtTaNVxeL2by3C6/Dt8c9ZXjf6Lq7m1HOJloboDernHdx5mJ9x2XreXVJkCLHlynkVPjrpnjl2zWAQYMm8dlzPFUubpmCRHyuF1VKnz25egWLicC11QOiY7cwPz7rPPG1rK4vhzhEtBe+znRAk2/Nlv35aXN/1H2kAA8h0K6HTpG3P6qioY8Mcj80rhFTPKfbi6mQS5xJJYALzzmHEx0lvzWmxGUOpuY9okhzuv2WkRbzXX5xmgpNLLA2t1Fp87q+nSZVaxzeh3EQYlZ+OvQvJlfdVZbjtTJPLdXFgcHO8vCehG6w2CKcaZdLi4AWg9I81k4aoGFwdYch2I2KVhSuZ4gwwdT+C5xAJ8Lm8rEDUOd7R53Xj2KaabyBqBBgg9Z+YXvuOwrHBgLdTXFxN9rFzXSOjgvGOMaQGIcQ4OBgyOZIl3zldHCwvtq2Vwd7FScFiQpsqEdwtrj/FTP+rXBVlXNIOyg9qUqrFLkiVNwVZVxmk1WsYkIG9lF2I6e/NT3fS+oypaNyqamL+7buVikpJzCfZXJIundMKITVJdTwdm9Sm8UqTQXVSGgyQQSYm31OwXuWSUfhMDCbwC483OAAJXz9wtiXU67XMIa4SdRE6QASSBzNtl7fgcW4Bpqkaz06QL27lZZ3RYzt01KC7yv9VOqQG3338/zCqwxgauvyH5la+rifGQSBpOnf8Alm3nCm1pGT+0GatM7b+2yuxTpk9APp/ZcBkmLJxj4dI3g7DU4lvyIXYYjGiHOI8J2nv+SfVZ/XZzLdcZxi2ajCT/ABUwPKTJntAXQ4DEtBjZsloPIGBb1XEcTZ0xtQB4+y7SB3IvvuNvZbbh3FeFzSZ1Fr2zeBOoep1f+VnPW6Pt2WHLS0ltxcjvcysSth9Wom1rdzGyxMoxBbXLf4Ic6DGxMyPdZ361qh0eHboNRO3zSU1ebue2nqEwwEOHbwkGBfafmvIeImOeXO2Avexg7DuvbM3r6Wu0wC4NBa6BqiZb2O4/svKc5y8gPBJgG5Aghp3ZAsIJb8+q247phZ24kFNKoIJjaUSukDbZXMxH3vcKiU0WbOXTJcybi6oLVEW2U/i9ktWHuVSkhCsBCEIBoCSaCZmW1dLw77pDvMtuAu34ezqrXxTZMsbAc49BpkdLkD3XnzTC3GT4s6mtbYa2nrN5JMmP8BZ5RNe047PS1p8TWsA0v52LSZPcmfZcBnHGTi0tpdfETeY/Dl6rH4izWaTwHQHkWBFwGzHlc/JcQ+qSs8cPL2qV1nBub6a+pzjLpcRMTpbYewK6vNOJNdNwedJeHRfbS4NaR02PsV5PRrFpkGDyKvxeM1OJFgbNEk6RvAn1VZceyZWdZu6uRqiQZnmTpDbn/iF0nCmeEOM/ZgOjq4ubBntojtJXDrMy/HfDM+kcjvP1Ty45cdK8rvb2rA48OdqDvC5kjsLT9fktlTxjK2FlpAAJd5tBIJ9oXjWS8ROpNLDN3AlwP8Mu1D1kW7LfYHOw2HMcIa52pu8h/iNj2tHVc147iry8nYZvmoa/S1we0M1FoMvcdIbI6SDK4zPc0Y+jU0wKjCQQftGTpdI5iBve62eYV6bqIcID9Ig2nQZaRczINx5WXA47GGC23jgv2kkLTjnbLW2te+TKSiiV0qSTBUUwgJhEKMpyhKuEEqUKJTUEJFCDNCEIByp03wVWnKRLq9cu3MxsqiUkIGgkgolMzQgJICTVmUa7RPK0Dnfl8wPdYKJSs2TZVMYSGsJ8LZi+5kk+8rBruk3UJSJSk0NBCSaowhEpICRTBUUwgjBUUwkgEhCEGaEkwEAIQkgGmkmEAikmUkBIbJKQUSgghCIQZIQhACEIQAhCEGE0kIIIQhACEIQYTSTQQSQhANNRTQAkhCAkVFTUSECBCSEAIQhBhCEIAQhCCCaSaASEIQYQhMlACSEIIIQhBhCEIIIQhASSKZUUFAhCEGEIQgwhCEAIQhACEIQAhCEAIQhACEIQQQhCAE0IQCQhCAkUkIQCQmhAJCEIMIQhACEIQAhCE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051720" y="5157192"/>
            <a:ext cx="6696744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2300" dirty="0" smtClean="0"/>
              <a:t>   </a:t>
            </a:r>
            <a:r>
              <a:rPr lang="sr-Cyrl-RS" sz="2300" b="1" dirty="0" smtClean="0"/>
              <a:t>јеврески свештеник</a:t>
            </a:r>
            <a:r>
              <a:rPr lang="sr-Cyrl-RS" sz="2300" dirty="0" smtClean="0"/>
              <a:t>, поглавар верске општине</a:t>
            </a:r>
          </a:p>
          <a:p>
            <a:pPr>
              <a:buFont typeface="Arial" pitchFamily="34" charset="0"/>
              <a:buChar char="•"/>
            </a:pPr>
            <a:r>
              <a:rPr lang="sr-Cyrl-RS" sz="2300" dirty="0" smtClean="0"/>
              <a:t>   статус рабина стиче се дугогодишњим изучавањем Старог завета и Талмуда</a:t>
            </a:r>
            <a:endParaRPr lang="en-US" sz="23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0000"/>
            <a:lum/>
          </a:blip>
          <a:srcRect/>
          <a:stretch>
            <a:fillRect l="-2000" t="-5000" r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260648"/>
            <a:ext cx="6851104" cy="1143000"/>
          </a:xfrm>
        </p:spPr>
        <p:txBody>
          <a:bodyPr/>
          <a:lstStyle/>
          <a:p>
            <a:r>
              <a:rPr lang="sr-Cyrl-RS" b="1" dirty="0" smtClean="0"/>
              <a:t>Симболи јудаизма</a:t>
            </a:r>
            <a:endParaRPr lang="en-US" b="1" dirty="0"/>
          </a:p>
        </p:txBody>
      </p:sp>
      <p:pic>
        <p:nvPicPr>
          <p:cNvPr id="1026" name="Picture 2" descr="https://jewishexponent.com/sites/default/files/styles/facebook_og-image/public/event/main_image/intro-judaism.jpg?itok=gAscSKM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93931" cy="1340768"/>
          </a:xfrm>
          <a:prstGeom prst="rect">
            <a:avLst/>
          </a:prstGeom>
          <a:noFill/>
        </p:spPr>
      </p:pic>
      <p:pic>
        <p:nvPicPr>
          <p:cNvPr id="1028" name="Picture 4" descr="http://thumbs.dreamstime.com/x/judaism-holy-cup-prayer-84694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40769"/>
            <a:ext cx="1907704" cy="1273392"/>
          </a:xfrm>
          <a:prstGeom prst="rect">
            <a:avLst/>
          </a:prstGeom>
          <a:noFill/>
        </p:spPr>
      </p:pic>
      <p:pic>
        <p:nvPicPr>
          <p:cNvPr id="1030" name="Picture 6" descr="http://www.temple4jerusalem.co.uk/images/Messianic%20Judais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636913"/>
            <a:ext cx="1907704" cy="1252726"/>
          </a:xfrm>
          <a:prstGeom prst="rect">
            <a:avLst/>
          </a:prstGeom>
          <a:noFill/>
        </p:spPr>
      </p:pic>
      <p:pic>
        <p:nvPicPr>
          <p:cNvPr id="1032" name="Picture 8" descr="http://mytholipedia.com/wp-content/uploads/2014/02/judaism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861048"/>
            <a:ext cx="1932704" cy="1440160"/>
          </a:xfrm>
          <a:prstGeom prst="rect">
            <a:avLst/>
          </a:prstGeom>
          <a:noFill/>
        </p:spPr>
      </p:pic>
      <p:pic>
        <p:nvPicPr>
          <p:cNvPr id="1034" name="Picture 10" descr="http://www.originalprop.com/blog/wp-content/uploads/2013/01/IMAGE-Ten-Commandments-Tablet-Movie-Prop-Profiles-in-History-1999x6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324210"/>
            <a:ext cx="1907704" cy="1533790"/>
          </a:xfrm>
          <a:prstGeom prst="rect">
            <a:avLst/>
          </a:prstGeom>
          <a:noFill/>
        </p:spPr>
      </p:pic>
      <p:sp>
        <p:nvSpPr>
          <p:cNvPr id="17412" name="AutoShape 4" descr="http://opusteno.rs/slike/2011/06/biblija-govori-seksu-11513/_sp-knjiga-biblij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http://opusteno.rs/slike/2011/06/biblija-govori-seksu-11513/_sp-knjiga-biblij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051720" y="1700809"/>
            <a:ext cx="6912768" cy="5040559"/>
          </a:xfrm>
        </p:spPr>
        <p:txBody>
          <a:bodyPr>
            <a:normAutofit/>
          </a:bodyPr>
          <a:lstStyle/>
          <a:p>
            <a:pPr>
              <a:buNone/>
            </a:pPr>
            <a:endParaRPr lang="sr-Cyrl-RS" dirty="0" smtClean="0"/>
          </a:p>
          <a:p>
            <a:pPr marL="355600" indent="-355600">
              <a:tabLst>
                <a:tab pos="355600" algn="l"/>
              </a:tabLst>
            </a:pPr>
            <a:endParaRPr lang="en-US" dirty="0"/>
          </a:p>
        </p:txBody>
      </p:sp>
      <p:pic>
        <p:nvPicPr>
          <p:cNvPr id="25602" name="Picture 2" descr="http://upload.wikimedia.org/wikipedia/commons/9/9d/Leningrad_Codex_Carpet_page_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35896" y="1484784"/>
            <a:ext cx="3456384" cy="3978860"/>
          </a:xfrm>
          <a:prstGeom prst="rect">
            <a:avLst/>
          </a:prstGeom>
          <a:noFill/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3779912" y="4941168"/>
            <a:ext cx="4104456" cy="1800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r-Cyrl-R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Давидова</a:t>
            </a:r>
            <a:r>
              <a:rPr kumimoji="0" lang="sr-Cyrl-R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звезда</a:t>
            </a:r>
            <a:endParaRPr kumimoji="0" lang="sr-Cyrl-RS" sz="3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55600" marR="0" lvl="0" indent="-355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355600" algn="l"/>
              </a:tabLst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0000"/>
            <a:lum/>
          </a:blip>
          <a:srcRect/>
          <a:stretch>
            <a:fillRect l="-2000" t="-5000" r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260648"/>
            <a:ext cx="6851104" cy="1143000"/>
          </a:xfrm>
        </p:spPr>
        <p:txBody>
          <a:bodyPr/>
          <a:lstStyle/>
          <a:p>
            <a:r>
              <a:rPr lang="sr-Cyrl-RS" b="1" dirty="0" smtClean="0"/>
              <a:t>Симболи јудаизма</a:t>
            </a:r>
            <a:endParaRPr lang="en-US" b="1" dirty="0"/>
          </a:p>
        </p:txBody>
      </p:sp>
      <p:pic>
        <p:nvPicPr>
          <p:cNvPr id="1026" name="Picture 2" descr="https://jewishexponent.com/sites/default/files/styles/facebook_og-image/public/event/main_image/intro-judaism.jpg?itok=gAscSKM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93931" cy="1340768"/>
          </a:xfrm>
          <a:prstGeom prst="rect">
            <a:avLst/>
          </a:prstGeom>
          <a:noFill/>
        </p:spPr>
      </p:pic>
      <p:pic>
        <p:nvPicPr>
          <p:cNvPr id="1028" name="Picture 4" descr="http://thumbs.dreamstime.com/x/judaism-holy-cup-prayer-84694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40769"/>
            <a:ext cx="1907704" cy="1273392"/>
          </a:xfrm>
          <a:prstGeom prst="rect">
            <a:avLst/>
          </a:prstGeom>
          <a:noFill/>
        </p:spPr>
      </p:pic>
      <p:pic>
        <p:nvPicPr>
          <p:cNvPr id="1030" name="Picture 6" descr="http://www.temple4jerusalem.co.uk/images/Messianic%20Judais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636913"/>
            <a:ext cx="1907704" cy="1252726"/>
          </a:xfrm>
          <a:prstGeom prst="rect">
            <a:avLst/>
          </a:prstGeom>
          <a:noFill/>
        </p:spPr>
      </p:pic>
      <p:pic>
        <p:nvPicPr>
          <p:cNvPr id="1032" name="Picture 8" descr="http://mytholipedia.com/wp-content/uploads/2014/02/judaism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861048"/>
            <a:ext cx="1932704" cy="1440160"/>
          </a:xfrm>
          <a:prstGeom prst="rect">
            <a:avLst/>
          </a:prstGeom>
          <a:noFill/>
        </p:spPr>
      </p:pic>
      <p:pic>
        <p:nvPicPr>
          <p:cNvPr id="1034" name="Picture 10" descr="http://www.originalprop.com/blog/wp-content/uploads/2013/01/IMAGE-Ten-Commandments-Tablet-Movie-Prop-Profiles-in-History-1999x6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324210"/>
            <a:ext cx="1907704" cy="1533790"/>
          </a:xfrm>
          <a:prstGeom prst="rect">
            <a:avLst/>
          </a:prstGeom>
          <a:noFill/>
        </p:spPr>
      </p:pic>
      <p:sp>
        <p:nvSpPr>
          <p:cNvPr id="17412" name="AutoShape 4" descr="http://opusteno.rs/slike/2011/06/biblija-govori-seksu-11513/_sp-knjiga-biblij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http://opusteno.rs/slike/2011/06/biblija-govori-seksu-11513/_sp-knjiga-biblij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051720" y="1700809"/>
            <a:ext cx="6912768" cy="5040559"/>
          </a:xfrm>
        </p:spPr>
        <p:txBody>
          <a:bodyPr>
            <a:normAutofit/>
          </a:bodyPr>
          <a:lstStyle/>
          <a:p>
            <a:pPr>
              <a:buNone/>
            </a:pPr>
            <a:endParaRPr lang="sr-Cyrl-RS" dirty="0" smtClean="0"/>
          </a:p>
          <a:p>
            <a:pPr marL="355600" indent="-355600">
              <a:tabLst>
                <a:tab pos="355600" algn="l"/>
              </a:tabLst>
            </a:pPr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211960" y="4581129"/>
            <a:ext cx="4104456" cy="1800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r-Cyrl-R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Менора</a:t>
            </a:r>
            <a:endParaRPr kumimoji="0" lang="sr-Cyrl-RS" sz="3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55600" marR="0" lvl="0" indent="-355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355600" algn="l"/>
              </a:tabLst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6626" name="Picture 2" descr="http://artzeinu.co.il/wp-content/uploads/2012/04/Menor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43808" y="1700808"/>
            <a:ext cx="4476750" cy="340042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0000"/>
            <a:lum/>
          </a:blip>
          <a:srcRect/>
          <a:stretch>
            <a:fillRect l="-2000" t="-5000" r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260648"/>
            <a:ext cx="6851104" cy="1143000"/>
          </a:xfrm>
        </p:spPr>
        <p:txBody>
          <a:bodyPr/>
          <a:lstStyle/>
          <a:p>
            <a:r>
              <a:rPr lang="sr-Cyrl-RS" b="1" dirty="0" smtClean="0"/>
              <a:t>Микве</a:t>
            </a:r>
            <a:endParaRPr lang="en-US" b="1" dirty="0"/>
          </a:p>
        </p:txBody>
      </p:sp>
      <p:pic>
        <p:nvPicPr>
          <p:cNvPr id="1026" name="Picture 2" descr="https://jewishexponent.com/sites/default/files/styles/facebook_og-image/public/event/main_image/intro-judaism.jpg?itok=gAscSKM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93931" cy="1340768"/>
          </a:xfrm>
          <a:prstGeom prst="rect">
            <a:avLst/>
          </a:prstGeom>
          <a:noFill/>
        </p:spPr>
      </p:pic>
      <p:pic>
        <p:nvPicPr>
          <p:cNvPr id="1028" name="Picture 4" descr="http://thumbs.dreamstime.com/x/judaism-holy-cup-prayer-84694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40769"/>
            <a:ext cx="1907704" cy="1273392"/>
          </a:xfrm>
          <a:prstGeom prst="rect">
            <a:avLst/>
          </a:prstGeom>
          <a:noFill/>
        </p:spPr>
      </p:pic>
      <p:pic>
        <p:nvPicPr>
          <p:cNvPr id="1030" name="Picture 6" descr="http://www.temple4jerusalem.co.uk/images/Messianic%20Judais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636913"/>
            <a:ext cx="1907704" cy="1252726"/>
          </a:xfrm>
          <a:prstGeom prst="rect">
            <a:avLst/>
          </a:prstGeom>
          <a:noFill/>
        </p:spPr>
      </p:pic>
      <p:pic>
        <p:nvPicPr>
          <p:cNvPr id="1032" name="Picture 8" descr="http://mytholipedia.com/wp-content/uploads/2014/02/judaism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861048"/>
            <a:ext cx="1932704" cy="1440160"/>
          </a:xfrm>
          <a:prstGeom prst="rect">
            <a:avLst/>
          </a:prstGeom>
          <a:noFill/>
        </p:spPr>
      </p:pic>
      <p:pic>
        <p:nvPicPr>
          <p:cNvPr id="1034" name="Picture 10" descr="http://www.originalprop.com/blog/wp-content/uploads/2013/01/IMAGE-Ten-Commandments-Tablet-Movie-Prop-Profiles-in-History-1999x6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324210"/>
            <a:ext cx="1907704" cy="1533790"/>
          </a:xfrm>
          <a:prstGeom prst="rect">
            <a:avLst/>
          </a:prstGeom>
          <a:noFill/>
        </p:spPr>
      </p:pic>
      <p:sp>
        <p:nvSpPr>
          <p:cNvPr id="17412" name="AutoShape 4" descr="http://opusteno.rs/slike/2011/06/biblija-govori-seksu-11513/_sp-knjiga-biblij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http://opusteno.rs/slike/2011/06/biblija-govori-seksu-11513/_sp-knjiga-biblij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051720" y="4869160"/>
            <a:ext cx="6912768" cy="1656184"/>
          </a:xfrm>
        </p:spPr>
        <p:txBody>
          <a:bodyPr>
            <a:normAutofit/>
          </a:bodyPr>
          <a:lstStyle/>
          <a:p>
            <a:r>
              <a:rPr lang="sr-Cyrl-RS" dirty="0" smtClean="0"/>
              <a:t>обредно купатило, за ритуално потапање / прање </a:t>
            </a:r>
          </a:p>
          <a:p>
            <a:r>
              <a:rPr lang="sr-Cyrl-RS" dirty="0" smtClean="0"/>
              <a:t>вода симболише почетак света</a:t>
            </a:r>
          </a:p>
        </p:txBody>
      </p:sp>
      <p:pic>
        <p:nvPicPr>
          <p:cNvPr id="29698" name="Picture 2" descr="http://upload.wikimedia.org/wikipedia/commons/thumb/c/ce/Mikve_naiad1.jpg/1024px-Mikve_naiad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1340768"/>
            <a:ext cx="4320480" cy="32403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700" name="Picture 4" descr="http://upload.wikimedia.org/wikipedia/commons/thumb/f/f6/Herodion_Mikve_IMG_0712.JPG/640px-Herodion_Mikve_IMG_071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23728" y="1340768"/>
            <a:ext cx="2431220" cy="32403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0000"/>
            <a:lum/>
          </a:blip>
          <a:srcRect/>
          <a:stretch>
            <a:fillRect l="-2000" t="-5000" r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260648"/>
            <a:ext cx="6851104" cy="1143000"/>
          </a:xfrm>
        </p:spPr>
        <p:txBody>
          <a:bodyPr/>
          <a:lstStyle/>
          <a:p>
            <a:r>
              <a:rPr lang="sr-Cyrl-RS" b="1" dirty="0" smtClean="0"/>
              <a:t>Ханука</a:t>
            </a:r>
            <a:endParaRPr lang="en-US" b="1" dirty="0"/>
          </a:p>
        </p:txBody>
      </p:sp>
      <p:pic>
        <p:nvPicPr>
          <p:cNvPr id="1026" name="Picture 2" descr="https://jewishexponent.com/sites/default/files/styles/facebook_og-image/public/event/main_image/intro-judaism.jpg?itok=gAscSKM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93931" cy="1340768"/>
          </a:xfrm>
          <a:prstGeom prst="rect">
            <a:avLst/>
          </a:prstGeom>
          <a:noFill/>
        </p:spPr>
      </p:pic>
      <p:pic>
        <p:nvPicPr>
          <p:cNvPr id="1028" name="Picture 4" descr="http://thumbs.dreamstime.com/x/judaism-holy-cup-prayer-84694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40769"/>
            <a:ext cx="1907704" cy="1273392"/>
          </a:xfrm>
          <a:prstGeom prst="rect">
            <a:avLst/>
          </a:prstGeom>
          <a:noFill/>
        </p:spPr>
      </p:pic>
      <p:pic>
        <p:nvPicPr>
          <p:cNvPr id="1030" name="Picture 6" descr="http://www.temple4jerusalem.co.uk/images/Messianic%20Judais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636913"/>
            <a:ext cx="1907704" cy="1252726"/>
          </a:xfrm>
          <a:prstGeom prst="rect">
            <a:avLst/>
          </a:prstGeom>
          <a:noFill/>
        </p:spPr>
      </p:pic>
      <p:pic>
        <p:nvPicPr>
          <p:cNvPr id="1032" name="Picture 8" descr="http://mytholipedia.com/wp-content/uploads/2014/02/judaism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861048"/>
            <a:ext cx="1932704" cy="1440160"/>
          </a:xfrm>
          <a:prstGeom prst="rect">
            <a:avLst/>
          </a:prstGeom>
          <a:noFill/>
        </p:spPr>
      </p:pic>
      <p:pic>
        <p:nvPicPr>
          <p:cNvPr id="1034" name="Picture 10" descr="http://www.originalprop.com/blog/wp-content/uploads/2013/01/IMAGE-Ten-Commandments-Tablet-Movie-Prop-Profiles-in-History-1999x6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324210"/>
            <a:ext cx="1907704" cy="1533790"/>
          </a:xfrm>
          <a:prstGeom prst="rect">
            <a:avLst/>
          </a:prstGeom>
          <a:noFill/>
        </p:spPr>
      </p:pic>
      <p:sp>
        <p:nvSpPr>
          <p:cNvPr id="17412" name="AutoShape 4" descr="http://opusteno.rs/slike/2011/06/biblija-govori-seksu-11513/_sp-knjiga-biblij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http://opusteno.rs/slike/2011/06/biblija-govori-seksu-11513/_sp-knjiga-biblij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051720" y="4869160"/>
            <a:ext cx="6912768" cy="1656184"/>
          </a:xfrm>
        </p:spPr>
        <p:txBody>
          <a:bodyPr>
            <a:normAutofit/>
          </a:bodyPr>
          <a:lstStyle/>
          <a:p>
            <a:r>
              <a:rPr lang="sr-Cyrl-RS" dirty="0" smtClean="0"/>
              <a:t>један од највећих јевр. празника</a:t>
            </a:r>
          </a:p>
          <a:p>
            <a:r>
              <a:rPr lang="sr-Cyrl-RS" dirty="0" smtClean="0"/>
              <a:t>слави се средином децембра</a:t>
            </a:r>
          </a:p>
        </p:txBody>
      </p:sp>
      <p:pic>
        <p:nvPicPr>
          <p:cNvPr id="30722" name="Picture 2" descr="http://upload.wikimedia.org/wikipedia/commons/4/41/Chanuka0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43808" y="1340768"/>
            <a:ext cx="5131145" cy="33436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0000"/>
            <a:lum/>
          </a:blip>
          <a:srcRect/>
          <a:stretch>
            <a:fillRect l="-2000" t="-5000" r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260648"/>
            <a:ext cx="6851104" cy="1143000"/>
          </a:xfrm>
        </p:spPr>
        <p:txBody>
          <a:bodyPr/>
          <a:lstStyle/>
          <a:p>
            <a:r>
              <a:rPr lang="sr-Cyrl-RS" b="1" dirty="0" smtClean="0"/>
              <a:t>Архитектура</a:t>
            </a:r>
            <a:endParaRPr lang="en-US" b="1" dirty="0"/>
          </a:p>
        </p:txBody>
      </p:sp>
      <p:pic>
        <p:nvPicPr>
          <p:cNvPr id="1026" name="Picture 2" descr="https://jewishexponent.com/sites/default/files/styles/facebook_og-image/public/event/main_image/intro-judaism.jpg?itok=gAscSKM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93931" cy="1340768"/>
          </a:xfrm>
          <a:prstGeom prst="rect">
            <a:avLst/>
          </a:prstGeom>
          <a:noFill/>
        </p:spPr>
      </p:pic>
      <p:pic>
        <p:nvPicPr>
          <p:cNvPr id="1028" name="Picture 4" descr="http://thumbs.dreamstime.com/x/judaism-holy-cup-prayer-84694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40769"/>
            <a:ext cx="1907704" cy="1273392"/>
          </a:xfrm>
          <a:prstGeom prst="rect">
            <a:avLst/>
          </a:prstGeom>
          <a:noFill/>
        </p:spPr>
      </p:pic>
      <p:pic>
        <p:nvPicPr>
          <p:cNvPr id="1030" name="Picture 6" descr="http://www.temple4jerusalem.co.uk/images/Messianic%20Judais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636913"/>
            <a:ext cx="1907704" cy="1252726"/>
          </a:xfrm>
          <a:prstGeom prst="rect">
            <a:avLst/>
          </a:prstGeom>
          <a:noFill/>
        </p:spPr>
      </p:pic>
      <p:pic>
        <p:nvPicPr>
          <p:cNvPr id="1032" name="Picture 8" descr="http://mytholipedia.com/wp-content/uploads/2014/02/judaism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861048"/>
            <a:ext cx="1932704" cy="1440160"/>
          </a:xfrm>
          <a:prstGeom prst="rect">
            <a:avLst/>
          </a:prstGeom>
          <a:noFill/>
        </p:spPr>
      </p:pic>
      <p:pic>
        <p:nvPicPr>
          <p:cNvPr id="1034" name="Picture 10" descr="http://www.originalprop.com/blog/wp-content/uploads/2013/01/IMAGE-Ten-Commandments-Tablet-Movie-Prop-Profiles-in-History-1999x6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324210"/>
            <a:ext cx="1907704" cy="1533790"/>
          </a:xfrm>
          <a:prstGeom prst="rect">
            <a:avLst/>
          </a:prstGeom>
          <a:noFill/>
        </p:spPr>
      </p:pic>
      <p:sp>
        <p:nvSpPr>
          <p:cNvPr id="17412" name="AutoShape 4" descr="http://opusteno.rs/slike/2011/06/biblija-govori-seksu-11513/_sp-knjiga-biblij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http://opusteno.rs/slike/2011/06/biblija-govori-seksu-11513/_sp-knjiga-biblij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051720" y="1700809"/>
            <a:ext cx="6912768" cy="5040559"/>
          </a:xfrm>
        </p:spPr>
        <p:txBody>
          <a:bodyPr>
            <a:normAutofit/>
          </a:bodyPr>
          <a:lstStyle/>
          <a:p>
            <a:pPr>
              <a:buNone/>
            </a:pPr>
            <a:endParaRPr lang="sr-Cyrl-RS" dirty="0" smtClean="0"/>
          </a:p>
          <a:p>
            <a:pPr marL="355600" indent="-355600">
              <a:tabLst>
                <a:tab pos="355600" algn="l"/>
              </a:tabLst>
            </a:pPr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635896" y="4509121"/>
            <a:ext cx="4104456" cy="1800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r-Cyrl-R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Соломонов</a:t>
            </a:r>
            <a:r>
              <a:rPr kumimoji="0" lang="sr-Cyrl-R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храм</a:t>
            </a:r>
            <a:endParaRPr kumimoji="0" lang="sr-Cyrl-RS" sz="3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55600" marR="0" lvl="0" indent="-355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355600" algn="l"/>
              </a:tabLst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7650" name="Picture 2" descr="http://www.worldofstock.com/slides/ANB251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11760" y="1340768"/>
            <a:ext cx="5497617" cy="367240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0000"/>
            <a:lum/>
          </a:blip>
          <a:srcRect/>
          <a:stretch>
            <a:fillRect l="-2000" t="-5000" r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260648"/>
            <a:ext cx="6851104" cy="1143000"/>
          </a:xfrm>
        </p:spPr>
        <p:txBody>
          <a:bodyPr/>
          <a:lstStyle/>
          <a:p>
            <a:r>
              <a:rPr lang="sr-Cyrl-RS" b="1" dirty="0" smtClean="0"/>
              <a:t>Архитектура</a:t>
            </a:r>
            <a:endParaRPr lang="en-US" b="1" dirty="0"/>
          </a:p>
        </p:txBody>
      </p:sp>
      <p:pic>
        <p:nvPicPr>
          <p:cNvPr id="1026" name="Picture 2" descr="https://jewishexponent.com/sites/default/files/styles/facebook_og-image/public/event/main_image/intro-judaism.jpg?itok=gAscSKM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93931" cy="1340768"/>
          </a:xfrm>
          <a:prstGeom prst="rect">
            <a:avLst/>
          </a:prstGeom>
          <a:noFill/>
        </p:spPr>
      </p:pic>
      <p:pic>
        <p:nvPicPr>
          <p:cNvPr id="1028" name="Picture 4" descr="http://thumbs.dreamstime.com/x/judaism-holy-cup-prayer-84694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40769"/>
            <a:ext cx="1907704" cy="1273392"/>
          </a:xfrm>
          <a:prstGeom prst="rect">
            <a:avLst/>
          </a:prstGeom>
          <a:noFill/>
        </p:spPr>
      </p:pic>
      <p:pic>
        <p:nvPicPr>
          <p:cNvPr id="1030" name="Picture 6" descr="http://www.temple4jerusalem.co.uk/images/Messianic%20Judais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636913"/>
            <a:ext cx="1907704" cy="1252726"/>
          </a:xfrm>
          <a:prstGeom prst="rect">
            <a:avLst/>
          </a:prstGeom>
          <a:noFill/>
        </p:spPr>
      </p:pic>
      <p:pic>
        <p:nvPicPr>
          <p:cNvPr id="1032" name="Picture 8" descr="http://mytholipedia.com/wp-content/uploads/2014/02/judaism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861048"/>
            <a:ext cx="1932704" cy="1440160"/>
          </a:xfrm>
          <a:prstGeom prst="rect">
            <a:avLst/>
          </a:prstGeom>
          <a:noFill/>
        </p:spPr>
      </p:pic>
      <p:pic>
        <p:nvPicPr>
          <p:cNvPr id="1034" name="Picture 10" descr="http://www.originalprop.com/blog/wp-content/uploads/2013/01/IMAGE-Ten-Commandments-Tablet-Movie-Prop-Profiles-in-History-1999x6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324210"/>
            <a:ext cx="1907704" cy="1533790"/>
          </a:xfrm>
          <a:prstGeom prst="rect">
            <a:avLst/>
          </a:prstGeom>
          <a:noFill/>
        </p:spPr>
      </p:pic>
      <p:sp>
        <p:nvSpPr>
          <p:cNvPr id="17412" name="AutoShape 4" descr="http://opusteno.rs/slike/2011/06/biblija-govori-seksu-11513/_sp-knjiga-biblij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http://opusteno.rs/slike/2011/06/biblija-govori-seksu-11513/_sp-knjiga-biblij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051720" y="1700809"/>
            <a:ext cx="6912768" cy="5040559"/>
          </a:xfrm>
        </p:spPr>
        <p:txBody>
          <a:bodyPr>
            <a:normAutofit/>
          </a:bodyPr>
          <a:lstStyle/>
          <a:p>
            <a:pPr>
              <a:buNone/>
            </a:pPr>
            <a:endParaRPr lang="sr-Cyrl-RS" dirty="0" smtClean="0"/>
          </a:p>
          <a:p>
            <a:pPr marL="355600" indent="-355600">
              <a:tabLst>
                <a:tab pos="355600" algn="l"/>
              </a:tabLst>
            </a:pPr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987824" y="4869161"/>
            <a:ext cx="5112568" cy="1800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r-Cyrl-R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Зид плача</a:t>
            </a:r>
            <a:r>
              <a:rPr kumimoji="0" lang="sr-Cyrl-R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(Западни зид)</a:t>
            </a:r>
            <a:endParaRPr kumimoji="0" lang="sr-Cyrl-RS" sz="3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55600" marR="0" lvl="0" indent="-355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355600" algn="l"/>
              </a:tabLst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8674" name="Picture 2" descr="Westernwall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11760" y="1268760"/>
            <a:ext cx="5529131" cy="414684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1918573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 smtClean="0">
                <a:solidFill>
                  <a:srgbClr val="002060"/>
                </a:solidFill>
              </a:rPr>
              <a:t>Autor  prezentacije:</a:t>
            </a:r>
          </a:p>
          <a:p>
            <a:pPr algn="ctr"/>
            <a:r>
              <a:rPr lang="sr-Latn-RS" b="1" dirty="0" smtClean="0">
                <a:solidFill>
                  <a:srgbClr val="002060"/>
                </a:solidFill>
              </a:rPr>
              <a:t>Miloš </a:t>
            </a:r>
            <a:r>
              <a:rPr lang="sr-Latn-RS" b="1" dirty="0" smtClean="0">
                <a:solidFill>
                  <a:srgbClr val="002060"/>
                </a:solidFill>
              </a:rPr>
              <a:t>Ivaniš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5616" y="3214717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 smtClean="0">
                <a:solidFill>
                  <a:srgbClr val="002060"/>
                </a:solidFill>
              </a:rPr>
              <a:t>Korišćeni pisani izvori: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3645024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“</a:t>
            </a:r>
            <a:r>
              <a:rPr lang="en-US" b="1" dirty="0" err="1" smtClean="0">
                <a:solidFill>
                  <a:srgbClr val="002060"/>
                </a:solidFill>
              </a:rPr>
              <a:t>Sociologija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za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treći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razred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stručnih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škola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i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četvrti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razred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gimnazije</a:t>
            </a:r>
            <a:r>
              <a:rPr lang="en-US" b="1" dirty="0" smtClean="0">
                <a:solidFill>
                  <a:srgbClr val="002060"/>
                </a:solidFill>
              </a:rPr>
              <a:t>”, </a:t>
            </a:r>
            <a:r>
              <a:rPr lang="en-US" dirty="0" err="1" smtClean="0">
                <a:solidFill>
                  <a:srgbClr val="002060"/>
                </a:solidFill>
              </a:rPr>
              <a:t>grupa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autora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Zavod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za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udžbenike</a:t>
            </a:r>
            <a:r>
              <a:rPr lang="en-US" dirty="0" smtClean="0">
                <a:solidFill>
                  <a:srgbClr val="002060"/>
                </a:solidFill>
              </a:rPr>
              <a:t>, Beograd, 2012.</a:t>
            </a:r>
            <a:endParaRPr lang="sr-Latn-RS" dirty="0" smtClean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6056" y="321297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 smtClean="0">
                <a:solidFill>
                  <a:srgbClr val="002060"/>
                </a:solidFill>
              </a:rPr>
              <a:t>Korišćeni elektronski izvori: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44008" y="3645024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Latn-RS" u="sng" dirty="0" smtClean="0">
                <a:solidFill>
                  <a:srgbClr val="002060"/>
                </a:solidFill>
              </a:rPr>
              <a:t> </a:t>
            </a:r>
            <a:r>
              <a:rPr lang="sr-Latn-RS" u="sng" dirty="0" smtClean="0">
                <a:solidFill>
                  <a:srgbClr val="002060"/>
                </a:solidFill>
                <a:hlinkClick r:id="rId2"/>
              </a:rPr>
              <a:t>www.wikipedia.org</a:t>
            </a:r>
            <a:r>
              <a:rPr lang="sr-Latn-RS" u="sng" dirty="0" smtClean="0">
                <a:solidFill>
                  <a:srgbClr val="002060"/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sr-Latn-RS" u="sng" dirty="0" smtClean="0">
                <a:solidFill>
                  <a:srgbClr val="002060"/>
                </a:solidFill>
              </a:rPr>
              <a:t> </a:t>
            </a:r>
            <a:r>
              <a:rPr lang="sr-Latn-RS" u="sng" dirty="0" smtClean="0">
                <a:solidFill>
                  <a:srgbClr val="002060"/>
                </a:solidFill>
                <a:hlinkClick r:id="rId3"/>
              </a:rPr>
              <a:t>www.flickr.com</a:t>
            </a:r>
            <a:endParaRPr lang="sr-Latn-RS" u="sng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endParaRPr lang="sr-Latn-RS" u="sng" dirty="0" smtClean="0">
              <a:solidFill>
                <a:srgbClr val="002060"/>
              </a:solidFill>
            </a:endParaRPr>
          </a:p>
          <a:p>
            <a:endParaRPr lang="sr-Latn-RS" u="sng" dirty="0" smtClean="0">
              <a:solidFill>
                <a:srgbClr val="00206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67544" y="3068960"/>
            <a:ext cx="8064896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0" name="Picture 9" descr="The logo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03848" y="5498615"/>
            <a:ext cx="2700000" cy="81070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/>
          <p:cNvSpPr txBox="1"/>
          <p:nvPr/>
        </p:nvSpPr>
        <p:spPr>
          <a:xfrm>
            <a:off x="1907704" y="980728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3200" b="1" dirty="0" smtClean="0">
                <a:solidFill>
                  <a:srgbClr val="002060"/>
                </a:solidFill>
              </a:rPr>
              <a:t>Hvala na pažnji. 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4048" y="1929606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 smtClean="0">
                <a:solidFill>
                  <a:srgbClr val="002060"/>
                </a:solidFill>
              </a:rPr>
              <a:t>Stručna pomoć:</a:t>
            </a:r>
          </a:p>
          <a:p>
            <a:pPr algn="ctr"/>
            <a:r>
              <a:rPr lang="sr-Latn-RS" b="1" dirty="0" smtClean="0">
                <a:solidFill>
                  <a:srgbClr val="002060"/>
                </a:solidFill>
              </a:rPr>
              <a:t>prof </a:t>
            </a:r>
            <a:r>
              <a:rPr lang="sr-Latn-RS" b="1" dirty="0" smtClean="0">
                <a:solidFill>
                  <a:srgbClr val="002060"/>
                </a:solidFill>
              </a:rPr>
              <a:t>Nataša Šrkbić</a:t>
            </a:r>
            <a:endParaRPr lang="en-US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0000"/>
            <a:lum/>
          </a:blip>
          <a:srcRect/>
          <a:stretch>
            <a:fillRect l="-2000" t="-5000" r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4" cy="1143000"/>
          </a:xfrm>
        </p:spPr>
        <p:txBody>
          <a:bodyPr/>
          <a:lstStyle/>
          <a:p>
            <a:r>
              <a:rPr lang="sr-Cyrl-RS" b="1" dirty="0" smtClean="0"/>
              <a:t>Јудаизам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7744" y="1600200"/>
            <a:ext cx="6624736" cy="5069159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држава Јевреја: Израел</a:t>
            </a:r>
            <a:endParaRPr lang="en-US" dirty="0" smtClean="0"/>
          </a:p>
          <a:p>
            <a:r>
              <a:rPr lang="sr-Cyrl-RS" dirty="0" smtClean="0"/>
              <a:t>у свету око </a:t>
            </a:r>
            <a:r>
              <a:rPr lang="sr-Cyrl-RS" b="1" dirty="0" smtClean="0"/>
              <a:t>18</a:t>
            </a:r>
            <a:r>
              <a:rPr lang="sr-Cyrl-RS" dirty="0" smtClean="0"/>
              <a:t> </a:t>
            </a:r>
            <a:r>
              <a:rPr lang="sr-Cyrl-RS" b="1" dirty="0" smtClean="0"/>
              <a:t>милиона</a:t>
            </a:r>
            <a:r>
              <a:rPr lang="sr-Cyrl-RS" dirty="0" smtClean="0"/>
              <a:t> припадника јеврејске религије</a:t>
            </a:r>
          </a:p>
          <a:p>
            <a:r>
              <a:rPr lang="sr-Cyrl-RS" dirty="0" smtClean="0"/>
              <a:t>проповеда веру у једног, бестелесног и само духовног бога, оца свих људи </a:t>
            </a:r>
          </a:p>
          <a:p>
            <a:r>
              <a:rPr lang="ru-RU" dirty="0" smtClean="0"/>
              <a:t>овај </a:t>
            </a:r>
            <a:r>
              <a:rPr lang="ru-RU" dirty="0"/>
              <a:t>бог представља свеукупност моралних савршенстава и од људи захтева љубав и </a:t>
            </a:r>
            <a:r>
              <a:rPr lang="ru-RU" dirty="0" smtClean="0"/>
              <a:t>праведност</a:t>
            </a:r>
          </a:p>
          <a:p>
            <a:r>
              <a:rPr lang="ru-RU" dirty="0" smtClean="0"/>
              <a:t>име </a:t>
            </a:r>
            <a:r>
              <a:rPr lang="ru-RU" dirty="0"/>
              <a:t>овог бога је </a:t>
            </a:r>
            <a:r>
              <a:rPr lang="ru-RU" b="1" dirty="0"/>
              <a:t>Јахве</a:t>
            </a:r>
            <a:r>
              <a:rPr lang="ru-RU" dirty="0"/>
              <a:t> (или </a:t>
            </a:r>
            <a:r>
              <a:rPr lang="ru-RU" b="1" dirty="0"/>
              <a:t>Јехова</a:t>
            </a:r>
            <a:r>
              <a:rPr lang="ru-RU" dirty="0"/>
              <a:t>) и због светости га није дозвољено </a:t>
            </a:r>
            <a:r>
              <a:rPr lang="ru-RU" dirty="0" smtClean="0"/>
              <a:t>изговарати</a:t>
            </a:r>
          </a:p>
        </p:txBody>
      </p:sp>
      <p:pic>
        <p:nvPicPr>
          <p:cNvPr id="1026" name="Picture 2" descr="https://jewishexponent.com/sites/default/files/styles/facebook_og-image/public/event/main_image/intro-judaism.jpg?itok=gAscSKM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93931" cy="1340768"/>
          </a:xfrm>
          <a:prstGeom prst="rect">
            <a:avLst/>
          </a:prstGeom>
          <a:noFill/>
        </p:spPr>
      </p:pic>
      <p:pic>
        <p:nvPicPr>
          <p:cNvPr id="1028" name="Picture 4" descr="http://thumbs.dreamstime.com/x/judaism-holy-cup-prayer-84694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40769"/>
            <a:ext cx="1907704" cy="1273392"/>
          </a:xfrm>
          <a:prstGeom prst="rect">
            <a:avLst/>
          </a:prstGeom>
          <a:noFill/>
        </p:spPr>
      </p:pic>
      <p:pic>
        <p:nvPicPr>
          <p:cNvPr id="1030" name="Picture 6" descr="http://www.temple4jerusalem.co.uk/images/Messianic%20Judais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636913"/>
            <a:ext cx="1907704" cy="1252726"/>
          </a:xfrm>
          <a:prstGeom prst="rect">
            <a:avLst/>
          </a:prstGeom>
          <a:noFill/>
        </p:spPr>
      </p:pic>
      <p:pic>
        <p:nvPicPr>
          <p:cNvPr id="1032" name="Picture 8" descr="http://mytholipedia.com/wp-content/uploads/2014/02/judaism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861048"/>
            <a:ext cx="1932704" cy="1440160"/>
          </a:xfrm>
          <a:prstGeom prst="rect">
            <a:avLst/>
          </a:prstGeom>
          <a:noFill/>
        </p:spPr>
      </p:pic>
      <p:pic>
        <p:nvPicPr>
          <p:cNvPr id="1034" name="Picture 10" descr="http://www.originalprop.com/blog/wp-content/uploads/2013/01/IMAGE-Ten-Commandments-Tablet-Movie-Prop-Profiles-in-History-1999x6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324210"/>
            <a:ext cx="1907704" cy="153379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0000"/>
            <a:lum/>
          </a:blip>
          <a:srcRect/>
          <a:stretch>
            <a:fillRect l="-2000" t="-5000" r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4" cy="1143000"/>
          </a:xfrm>
        </p:spPr>
        <p:txBody>
          <a:bodyPr/>
          <a:lstStyle/>
          <a:p>
            <a:r>
              <a:rPr lang="sr-Cyrl-RS" b="1" dirty="0" smtClean="0"/>
              <a:t>Стари завет (Танах)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7744" y="4149080"/>
            <a:ext cx="6624736" cy="2520279"/>
          </a:xfrm>
        </p:spPr>
        <p:txBody>
          <a:bodyPr>
            <a:normAutofit/>
          </a:bodyPr>
          <a:lstStyle/>
          <a:p>
            <a:r>
              <a:rPr lang="sr-Cyrl-RS" dirty="0" smtClean="0"/>
              <a:t>хебрејска Библија </a:t>
            </a:r>
          </a:p>
          <a:p>
            <a:r>
              <a:rPr lang="sr-Cyrl-RS" dirty="0" smtClean="0"/>
              <a:t>синтетизован рукопис од 46 књига</a:t>
            </a:r>
          </a:p>
          <a:p>
            <a:r>
              <a:rPr lang="sr-Cyrl-RS" dirty="0" smtClean="0"/>
              <a:t>писан на хебрејском и делимично на арамејском језику</a:t>
            </a:r>
            <a:endParaRPr lang="en-US" dirty="0"/>
          </a:p>
        </p:txBody>
      </p:sp>
      <p:pic>
        <p:nvPicPr>
          <p:cNvPr id="1026" name="Picture 2" descr="https://jewishexponent.com/sites/default/files/styles/facebook_og-image/public/event/main_image/intro-judaism.jpg?itok=gAscSKM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93931" cy="1340768"/>
          </a:xfrm>
          <a:prstGeom prst="rect">
            <a:avLst/>
          </a:prstGeom>
          <a:noFill/>
        </p:spPr>
      </p:pic>
      <p:pic>
        <p:nvPicPr>
          <p:cNvPr id="1028" name="Picture 4" descr="http://thumbs.dreamstime.com/x/judaism-holy-cup-prayer-84694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40769"/>
            <a:ext cx="1907704" cy="1273392"/>
          </a:xfrm>
          <a:prstGeom prst="rect">
            <a:avLst/>
          </a:prstGeom>
          <a:noFill/>
        </p:spPr>
      </p:pic>
      <p:pic>
        <p:nvPicPr>
          <p:cNvPr id="1030" name="Picture 6" descr="http://www.temple4jerusalem.co.uk/images/Messianic%20Judais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636913"/>
            <a:ext cx="1907704" cy="1252726"/>
          </a:xfrm>
          <a:prstGeom prst="rect">
            <a:avLst/>
          </a:prstGeom>
          <a:noFill/>
        </p:spPr>
      </p:pic>
      <p:pic>
        <p:nvPicPr>
          <p:cNvPr id="1032" name="Picture 8" descr="http://mytholipedia.com/wp-content/uploads/2014/02/judaism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861048"/>
            <a:ext cx="1932704" cy="1440160"/>
          </a:xfrm>
          <a:prstGeom prst="rect">
            <a:avLst/>
          </a:prstGeom>
          <a:noFill/>
        </p:spPr>
      </p:pic>
      <p:pic>
        <p:nvPicPr>
          <p:cNvPr id="1034" name="Picture 10" descr="http://www.originalprop.com/blog/wp-content/uploads/2013/01/IMAGE-Ten-Commandments-Tablet-Movie-Prop-Profiles-in-History-1999x6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324210"/>
            <a:ext cx="1907704" cy="1533790"/>
          </a:xfrm>
          <a:prstGeom prst="rect">
            <a:avLst/>
          </a:prstGeom>
          <a:noFill/>
        </p:spPr>
      </p:pic>
      <p:pic>
        <p:nvPicPr>
          <p:cNvPr id="5" name="Picture 4" descr="http://isra-news.net/wp-content/uploads/2014/06/Hebrew-Text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31840" y="1340768"/>
            <a:ext cx="4312653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0000"/>
            <a:lum/>
          </a:blip>
          <a:srcRect/>
          <a:stretch>
            <a:fillRect l="-2000" t="-5000" r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4" cy="1143000"/>
          </a:xfrm>
        </p:spPr>
        <p:txBody>
          <a:bodyPr/>
          <a:lstStyle/>
          <a:p>
            <a:r>
              <a:rPr lang="sr-Cyrl-RS" b="1" dirty="0" smtClean="0"/>
              <a:t>Стари завет (Танах)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7744" y="4149080"/>
            <a:ext cx="6624736" cy="2520279"/>
          </a:xfrm>
        </p:spPr>
        <p:txBody>
          <a:bodyPr>
            <a:normAutofit lnSpcReduction="10000"/>
          </a:bodyPr>
          <a:lstStyle/>
          <a:p>
            <a:r>
              <a:rPr lang="sr-Cyrl-RS" dirty="0" smtClean="0"/>
              <a:t>чине га:</a:t>
            </a:r>
          </a:p>
          <a:p>
            <a:pPr lvl="1"/>
            <a:r>
              <a:rPr lang="sr-Cyrl-RS" dirty="0" smtClean="0"/>
              <a:t>Закон (</a:t>
            </a:r>
            <a:r>
              <a:rPr lang="sr-Cyrl-RS" b="1" dirty="0" smtClean="0"/>
              <a:t>Тора</a:t>
            </a:r>
            <a:r>
              <a:rPr lang="sr-Cyrl-RS" dirty="0" smtClean="0"/>
              <a:t>)</a:t>
            </a:r>
          </a:p>
          <a:p>
            <a:pPr lvl="1"/>
            <a:r>
              <a:rPr lang="sr-Cyrl-RS" dirty="0" smtClean="0"/>
              <a:t>Пророци (први и последњи)</a:t>
            </a:r>
          </a:p>
          <a:p>
            <a:pPr lvl="1"/>
            <a:r>
              <a:rPr lang="sr-Cyrl-RS" dirty="0" smtClean="0"/>
              <a:t>Списи (књига о Јову, приче Соломонове...)</a:t>
            </a:r>
            <a:endParaRPr lang="en-US" dirty="0"/>
          </a:p>
        </p:txBody>
      </p:sp>
      <p:pic>
        <p:nvPicPr>
          <p:cNvPr id="1026" name="Picture 2" descr="https://jewishexponent.com/sites/default/files/styles/facebook_og-image/public/event/main_image/intro-judaism.jpg?itok=gAscSKM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93931" cy="1340768"/>
          </a:xfrm>
          <a:prstGeom prst="rect">
            <a:avLst/>
          </a:prstGeom>
          <a:noFill/>
        </p:spPr>
      </p:pic>
      <p:pic>
        <p:nvPicPr>
          <p:cNvPr id="1028" name="Picture 4" descr="http://thumbs.dreamstime.com/x/judaism-holy-cup-prayer-84694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40769"/>
            <a:ext cx="1907704" cy="1273392"/>
          </a:xfrm>
          <a:prstGeom prst="rect">
            <a:avLst/>
          </a:prstGeom>
          <a:noFill/>
        </p:spPr>
      </p:pic>
      <p:pic>
        <p:nvPicPr>
          <p:cNvPr id="1030" name="Picture 6" descr="http://www.temple4jerusalem.co.uk/images/Messianic%20Judais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636913"/>
            <a:ext cx="1907704" cy="1252726"/>
          </a:xfrm>
          <a:prstGeom prst="rect">
            <a:avLst/>
          </a:prstGeom>
          <a:noFill/>
        </p:spPr>
      </p:pic>
      <p:pic>
        <p:nvPicPr>
          <p:cNvPr id="1032" name="Picture 8" descr="http://mytholipedia.com/wp-content/uploads/2014/02/judaism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861048"/>
            <a:ext cx="1932704" cy="1440160"/>
          </a:xfrm>
          <a:prstGeom prst="rect">
            <a:avLst/>
          </a:prstGeom>
          <a:noFill/>
        </p:spPr>
      </p:pic>
      <p:pic>
        <p:nvPicPr>
          <p:cNvPr id="1034" name="Picture 10" descr="http://www.originalprop.com/blog/wp-content/uploads/2013/01/IMAGE-Ten-Commandments-Tablet-Movie-Prop-Profiles-in-History-1999x6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324210"/>
            <a:ext cx="1907704" cy="1533790"/>
          </a:xfrm>
          <a:prstGeom prst="rect">
            <a:avLst/>
          </a:prstGeom>
          <a:noFill/>
        </p:spPr>
      </p:pic>
      <p:pic>
        <p:nvPicPr>
          <p:cNvPr id="17410" name="Picture 2" descr="http://upload.wikimedia.org/wikipedia/bs/thumb/6/67/Slika_svete_knjige_jevreja_Tore.jpg/220px-Slika_svete_knjige_jevreja_Tor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55776" y="1628800"/>
            <a:ext cx="2672102" cy="2016224"/>
          </a:xfrm>
          <a:prstGeom prst="rect">
            <a:avLst/>
          </a:prstGeom>
          <a:noFill/>
        </p:spPr>
      </p:pic>
      <p:sp>
        <p:nvSpPr>
          <p:cNvPr id="17412" name="AutoShape 4" descr="http://opusteno.rs/slike/2011/06/biblija-govori-seksu-11513/_sp-knjiga-biblij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http://opusteno.rs/slike/2011/06/biblija-govori-seksu-11513/_sp-knjiga-biblij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 descr="Biblija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292080" y="1628800"/>
            <a:ext cx="3024336" cy="2041427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0000"/>
            <a:lum/>
          </a:blip>
          <a:srcRect/>
          <a:stretch>
            <a:fillRect l="-2000" t="-5000" r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4" cy="1143000"/>
          </a:xfrm>
        </p:spPr>
        <p:txBody>
          <a:bodyPr/>
          <a:lstStyle/>
          <a:p>
            <a:r>
              <a:rPr lang="sr-Cyrl-RS" b="1" dirty="0" smtClean="0"/>
              <a:t>Талмуд (</a:t>
            </a:r>
            <a:r>
              <a:rPr lang="he-IL" dirty="0" smtClean="0"/>
              <a:t>תלמוד</a:t>
            </a:r>
            <a:r>
              <a:rPr lang="sr-Cyrl-RS" b="1" dirty="0" smtClean="0"/>
              <a:t>)</a:t>
            </a:r>
            <a:endParaRPr lang="en-US" b="1" dirty="0"/>
          </a:p>
        </p:txBody>
      </p:sp>
      <p:pic>
        <p:nvPicPr>
          <p:cNvPr id="1026" name="Picture 2" descr="https://jewishexponent.com/sites/default/files/styles/facebook_og-image/public/event/main_image/intro-judaism.jpg?itok=gAscSKM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93931" cy="1340768"/>
          </a:xfrm>
          <a:prstGeom prst="rect">
            <a:avLst/>
          </a:prstGeom>
          <a:noFill/>
        </p:spPr>
      </p:pic>
      <p:pic>
        <p:nvPicPr>
          <p:cNvPr id="1028" name="Picture 4" descr="http://thumbs.dreamstime.com/x/judaism-holy-cup-prayer-84694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40769"/>
            <a:ext cx="1907704" cy="1273392"/>
          </a:xfrm>
          <a:prstGeom prst="rect">
            <a:avLst/>
          </a:prstGeom>
          <a:noFill/>
        </p:spPr>
      </p:pic>
      <p:pic>
        <p:nvPicPr>
          <p:cNvPr id="1030" name="Picture 6" descr="http://www.temple4jerusalem.co.uk/images/Messianic%20Judais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636913"/>
            <a:ext cx="1907704" cy="1252726"/>
          </a:xfrm>
          <a:prstGeom prst="rect">
            <a:avLst/>
          </a:prstGeom>
          <a:noFill/>
        </p:spPr>
      </p:pic>
      <p:pic>
        <p:nvPicPr>
          <p:cNvPr id="1032" name="Picture 8" descr="http://mytholipedia.com/wp-content/uploads/2014/02/judaism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861048"/>
            <a:ext cx="1932704" cy="1440160"/>
          </a:xfrm>
          <a:prstGeom prst="rect">
            <a:avLst/>
          </a:prstGeom>
          <a:noFill/>
        </p:spPr>
      </p:pic>
      <p:pic>
        <p:nvPicPr>
          <p:cNvPr id="1034" name="Picture 10" descr="http://www.originalprop.com/blog/wp-content/uploads/2013/01/IMAGE-Ten-Commandments-Tablet-Movie-Prop-Profiles-in-History-1999x6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324210"/>
            <a:ext cx="1907704" cy="1533790"/>
          </a:xfrm>
          <a:prstGeom prst="rect">
            <a:avLst/>
          </a:prstGeom>
          <a:noFill/>
        </p:spPr>
      </p:pic>
      <p:sp>
        <p:nvSpPr>
          <p:cNvPr id="17412" name="AutoShape 4" descr="http://opusteno.rs/slike/2011/06/biblija-govori-seksu-11513/_sp-knjiga-biblij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http://opusteno.rs/slike/2011/06/biblija-govori-seksu-11513/_sp-knjiga-biblij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34" name="Picture 2" descr="http://upload.wikimedia.org/wikipedia/sr/2/28/Talmud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19872" y="1409212"/>
            <a:ext cx="3672408" cy="51881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0000"/>
            <a:lum/>
          </a:blip>
          <a:srcRect/>
          <a:stretch>
            <a:fillRect l="-2000" t="-5000" r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4" cy="1143000"/>
          </a:xfrm>
        </p:spPr>
        <p:txBody>
          <a:bodyPr/>
          <a:lstStyle/>
          <a:p>
            <a:r>
              <a:rPr lang="sr-Cyrl-RS" b="1" dirty="0" smtClean="0"/>
              <a:t>Талмуд (</a:t>
            </a:r>
            <a:r>
              <a:rPr lang="he-IL" dirty="0" smtClean="0"/>
              <a:t>תלמוד</a:t>
            </a:r>
            <a:r>
              <a:rPr lang="sr-Cyrl-RS" b="1" dirty="0" smtClean="0"/>
              <a:t>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7744" y="1556792"/>
            <a:ext cx="6624736" cy="5112567"/>
          </a:xfrm>
        </p:spPr>
        <p:txBody>
          <a:bodyPr>
            <a:normAutofit/>
          </a:bodyPr>
          <a:lstStyle/>
          <a:p>
            <a:r>
              <a:rPr lang="sr-Cyrl-RS" dirty="0" smtClean="0"/>
              <a:t>велика јеврејска збирка после-библијских учења Старог завета</a:t>
            </a:r>
          </a:p>
          <a:p>
            <a:r>
              <a:rPr lang="sr-Cyrl-RS" dirty="0" smtClean="0"/>
              <a:t>састоји се из два дела:</a:t>
            </a:r>
          </a:p>
          <a:p>
            <a:pPr marL="971550" lvl="1" indent="-514350">
              <a:buFont typeface="+mj-lt"/>
              <a:buAutoNum type="arabicPeriod"/>
            </a:pPr>
            <a:r>
              <a:rPr lang="sr-Cyrl-RS" b="1" dirty="0" smtClean="0"/>
              <a:t>Мишна</a:t>
            </a:r>
            <a:r>
              <a:rPr lang="sr-Cyrl-RS" dirty="0" smtClean="0"/>
              <a:t> (текст учења)</a:t>
            </a:r>
          </a:p>
          <a:p>
            <a:pPr marL="971550" lvl="1" indent="-514350">
              <a:buFont typeface="+mj-lt"/>
              <a:buAutoNum type="arabicPeriod"/>
            </a:pPr>
            <a:r>
              <a:rPr lang="sr-Cyrl-RS" b="1" dirty="0" smtClean="0"/>
              <a:t>Гемара </a:t>
            </a:r>
            <a:r>
              <a:rPr lang="sr-Cyrl-RS" dirty="0" smtClean="0"/>
              <a:t>(објашњење учења) </a:t>
            </a:r>
          </a:p>
          <a:p>
            <a:pPr marL="355600" indent="-355600">
              <a:tabLst>
                <a:tab pos="355600" algn="l"/>
              </a:tabLst>
            </a:pPr>
            <a:r>
              <a:rPr lang="sr-Cyrl-RS" dirty="0" smtClean="0"/>
              <a:t>постоје два Талмуда: </a:t>
            </a:r>
          </a:p>
          <a:p>
            <a:pPr marL="914400" lvl="1" indent="-514350">
              <a:buFont typeface="+mj-lt"/>
              <a:buAutoNum type="arabicPeriod"/>
              <a:tabLst>
                <a:tab pos="355600" algn="l"/>
              </a:tabLst>
            </a:pPr>
            <a:r>
              <a:rPr lang="sr-Cyrl-RS" b="1" dirty="0" smtClean="0"/>
              <a:t>Јерусалимски</a:t>
            </a:r>
          </a:p>
          <a:p>
            <a:pPr marL="914400" lvl="1" indent="-514350">
              <a:buFont typeface="+mj-lt"/>
              <a:buAutoNum type="arabicPeriod"/>
              <a:tabLst>
                <a:tab pos="355600" algn="l"/>
              </a:tabLst>
            </a:pPr>
            <a:r>
              <a:rPr lang="sr-Cyrl-RS" b="1" dirty="0" smtClean="0"/>
              <a:t>Вавилонски </a:t>
            </a:r>
          </a:p>
          <a:p>
            <a:pPr marL="355600" indent="-355600">
              <a:tabLst>
                <a:tab pos="355600" algn="l"/>
              </a:tabLst>
            </a:pPr>
            <a:endParaRPr lang="en-US" dirty="0"/>
          </a:p>
        </p:txBody>
      </p:sp>
      <p:pic>
        <p:nvPicPr>
          <p:cNvPr id="1026" name="Picture 2" descr="https://jewishexponent.com/sites/default/files/styles/facebook_og-image/public/event/main_image/intro-judaism.jpg?itok=gAscSKM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93931" cy="1340768"/>
          </a:xfrm>
          <a:prstGeom prst="rect">
            <a:avLst/>
          </a:prstGeom>
          <a:noFill/>
        </p:spPr>
      </p:pic>
      <p:pic>
        <p:nvPicPr>
          <p:cNvPr id="1028" name="Picture 4" descr="http://thumbs.dreamstime.com/x/judaism-holy-cup-prayer-84694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40769"/>
            <a:ext cx="1907704" cy="1273392"/>
          </a:xfrm>
          <a:prstGeom prst="rect">
            <a:avLst/>
          </a:prstGeom>
          <a:noFill/>
        </p:spPr>
      </p:pic>
      <p:pic>
        <p:nvPicPr>
          <p:cNvPr id="1030" name="Picture 6" descr="http://www.temple4jerusalem.co.uk/images/Messianic%20Judais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636913"/>
            <a:ext cx="1907704" cy="1252726"/>
          </a:xfrm>
          <a:prstGeom prst="rect">
            <a:avLst/>
          </a:prstGeom>
          <a:noFill/>
        </p:spPr>
      </p:pic>
      <p:pic>
        <p:nvPicPr>
          <p:cNvPr id="1032" name="Picture 8" descr="http://mytholipedia.com/wp-content/uploads/2014/02/judaism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861048"/>
            <a:ext cx="1932704" cy="1440160"/>
          </a:xfrm>
          <a:prstGeom prst="rect">
            <a:avLst/>
          </a:prstGeom>
          <a:noFill/>
        </p:spPr>
      </p:pic>
      <p:pic>
        <p:nvPicPr>
          <p:cNvPr id="1034" name="Picture 10" descr="http://www.originalprop.com/blog/wp-content/uploads/2013/01/IMAGE-Ten-Commandments-Tablet-Movie-Prop-Profiles-in-History-1999x6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324210"/>
            <a:ext cx="1907704" cy="1533790"/>
          </a:xfrm>
          <a:prstGeom prst="rect">
            <a:avLst/>
          </a:prstGeom>
          <a:noFill/>
        </p:spPr>
      </p:pic>
      <p:sp>
        <p:nvSpPr>
          <p:cNvPr id="17412" name="AutoShape 4" descr="http://opusteno.rs/slike/2011/06/biblija-govori-seksu-11513/_sp-knjiga-biblij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http://opusteno.rs/slike/2011/06/biblija-govori-seksu-11513/_sp-knjiga-biblij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0000"/>
            <a:lum/>
          </a:blip>
          <a:srcRect/>
          <a:stretch>
            <a:fillRect l="-2000" t="-5000" r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4" cy="1143000"/>
          </a:xfrm>
        </p:spPr>
        <p:txBody>
          <a:bodyPr/>
          <a:lstStyle/>
          <a:p>
            <a:r>
              <a:rPr lang="sr-Cyrl-RS" b="1" dirty="0" smtClean="0"/>
              <a:t>Мојсије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1800" y="4941168"/>
            <a:ext cx="6624736" cy="1800199"/>
          </a:xfrm>
        </p:spPr>
        <p:txBody>
          <a:bodyPr>
            <a:normAutofit/>
          </a:bodyPr>
          <a:lstStyle/>
          <a:p>
            <a:endParaRPr lang="sr-Cyrl-RS" dirty="0" smtClean="0"/>
          </a:p>
          <a:p>
            <a:pPr>
              <a:buNone/>
            </a:pPr>
            <a:r>
              <a:rPr lang="sr-Cyrl-RS" b="1" dirty="0" smtClean="0"/>
              <a:t>оснивач јеврејске религије</a:t>
            </a:r>
          </a:p>
          <a:p>
            <a:pPr marL="355600" indent="-355600">
              <a:tabLst>
                <a:tab pos="355600" algn="l"/>
              </a:tabLst>
            </a:pPr>
            <a:endParaRPr lang="en-US" dirty="0"/>
          </a:p>
        </p:txBody>
      </p:sp>
      <p:pic>
        <p:nvPicPr>
          <p:cNvPr id="1026" name="Picture 2" descr="https://jewishexponent.com/sites/default/files/styles/facebook_og-image/public/event/main_image/intro-judaism.jpg?itok=gAscSKM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93931" cy="1340768"/>
          </a:xfrm>
          <a:prstGeom prst="rect">
            <a:avLst/>
          </a:prstGeom>
          <a:noFill/>
        </p:spPr>
      </p:pic>
      <p:pic>
        <p:nvPicPr>
          <p:cNvPr id="1028" name="Picture 4" descr="http://thumbs.dreamstime.com/x/judaism-holy-cup-prayer-84694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40769"/>
            <a:ext cx="1907704" cy="1273392"/>
          </a:xfrm>
          <a:prstGeom prst="rect">
            <a:avLst/>
          </a:prstGeom>
          <a:noFill/>
        </p:spPr>
      </p:pic>
      <p:pic>
        <p:nvPicPr>
          <p:cNvPr id="1030" name="Picture 6" descr="http://www.temple4jerusalem.co.uk/images/Messianic%20Judais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636913"/>
            <a:ext cx="1907704" cy="1252726"/>
          </a:xfrm>
          <a:prstGeom prst="rect">
            <a:avLst/>
          </a:prstGeom>
          <a:noFill/>
        </p:spPr>
      </p:pic>
      <p:pic>
        <p:nvPicPr>
          <p:cNvPr id="1032" name="Picture 8" descr="http://mytholipedia.com/wp-content/uploads/2014/02/judaism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861048"/>
            <a:ext cx="1932704" cy="1440160"/>
          </a:xfrm>
          <a:prstGeom prst="rect">
            <a:avLst/>
          </a:prstGeom>
          <a:noFill/>
        </p:spPr>
      </p:pic>
      <p:pic>
        <p:nvPicPr>
          <p:cNvPr id="1034" name="Picture 10" descr="http://www.originalprop.com/blog/wp-content/uploads/2013/01/IMAGE-Ten-Commandments-Tablet-Movie-Prop-Profiles-in-History-1999x6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324210"/>
            <a:ext cx="1907704" cy="1533790"/>
          </a:xfrm>
          <a:prstGeom prst="rect">
            <a:avLst/>
          </a:prstGeom>
          <a:noFill/>
        </p:spPr>
      </p:pic>
      <p:sp>
        <p:nvSpPr>
          <p:cNvPr id="17412" name="AutoShape 4" descr="http://opusteno.rs/slike/2011/06/biblija-govori-seksu-11513/_sp-knjiga-biblij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http://opusteno.rs/slike/2011/06/biblija-govori-seksu-11513/_sp-knjiga-biblij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58" name="Picture 2" descr="http://www.thefamouspeople.com/profiles/images/mose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71800" y="1340768"/>
            <a:ext cx="4925347" cy="410445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0000"/>
            <a:lum/>
          </a:blip>
          <a:srcRect/>
          <a:stretch>
            <a:fillRect l="-2000" t="-5000" r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4" cy="1143000"/>
          </a:xfrm>
        </p:spPr>
        <p:txBody>
          <a:bodyPr/>
          <a:lstStyle/>
          <a:p>
            <a:r>
              <a:rPr lang="sr-Cyrl-RS" b="1" dirty="0" smtClean="0"/>
              <a:t>Мојсије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844825"/>
            <a:ext cx="6912768" cy="5184575"/>
          </a:xfrm>
        </p:spPr>
        <p:txBody>
          <a:bodyPr>
            <a:normAutofit/>
          </a:bodyPr>
          <a:lstStyle/>
          <a:p>
            <a:r>
              <a:rPr lang="sr-Cyrl-RS" dirty="0" smtClean="0"/>
              <a:t>рођен око 1225. п.н.е.</a:t>
            </a:r>
          </a:p>
          <a:p>
            <a:r>
              <a:rPr lang="sr-Cyrl-RS" dirty="0" smtClean="0"/>
              <a:t>био је јеврејски вођа и законодавац који је Јевреје ослободио египатског ропства </a:t>
            </a:r>
          </a:p>
          <a:p>
            <a:r>
              <a:rPr lang="sr-Cyrl-RS" dirty="0" smtClean="0"/>
              <a:t>на гори </a:t>
            </a:r>
            <a:r>
              <a:rPr lang="sr-Cyrl-RS" b="1" dirty="0" smtClean="0"/>
              <a:t>Синају </a:t>
            </a:r>
            <a:r>
              <a:rPr lang="sr-Cyrl-RS" dirty="0" smtClean="0"/>
              <a:t>им је дао две таблице – </a:t>
            </a:r>
            <a:r>
              <a:rPr lang="sr-Cyrl-RS" b="1" i="1" dirty="0" smtClean="0"/>
              <a:t>Десет божјих заповести</a:t>
            </a:r>
          </a:p>
          <a:p>
            <a:r>
              <a:rPr lang="sr-Cyrl-RS" dirty="0" smtClean="0"/>
              <a:t>први је међу оснивачима религија</a:t>
            </a:r>
          </a:p>
          <a:p>
            <a:pPr>
              <a:buNone/>
            </a:pPr>
            <a:endParaRPr lang="sr-Cyrl-RS" dirty="0" smtClean="0"/>
          </a:p>
          <a:p>
            <a:pPr marL="355600" indent="-355600">
              <a:tabLst>
                <a:tab pos="355600" algn="l"/>
              </a:tabLst>
            </a:pPr>
            <a:endParaRPr lang="en-US" dirty="0"/>
          </a:p>
        </p:txBody>
      </p:sp>
      <p:pic>
        <p:nvPicPr>
          <p:cNvPr id="1026" name="Picture 2" descr="https://jewishexponent.com/sites/default/files/styles/facebook_og-image/public/event/main_image/intro-judaism.jpg?itok=gAscSKM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93931" cy="1340768"/>
          </a:xfrm>
          <a:prstGeom prst="rect">
            <a:avLst/>
          </a:prstGeom>
          <a:noFill/>
        </p:spPr>
      </p:pic>
      <p:pic>
        <p:nvPicPr>
          <p:cNvPr id="1028" name="Picture 4" descr="http://thumbs.dreamstime.com/x/judaism-holy-cup-prayer-84694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40769"/>
            <a:ext cx="1907704" cy="1273392"/>
          </a:xfrm>
          <a:prstGeom prst="rect">
            <a:avLst/>
          </a:prstGeom>
          <a:noFill/>
        </p:spPr>
      </p:pic>
      <p:pic>
        <p:nvPicPr>
          <p:cNvPr id="1030" name="Picture 6" descr="http://www.temple4jerusalem.co.uk/images/Messianic%20Judais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636913"/>
            <a:ext cx="1907704" cy="1252726"/>
          </a:xfrm>
          <a:prstGeom prst="rect">
            <a:avLst/>
          </a:prstGeom>
          <a:noFill/>
        </p:spPr>
      </p:pic>
      <p:pic>
        <p:nvPicPr>
          <p:cNvPr id="1032" name="Picture 8" descr="http://mytholipedia.com/wp-content/uploads/2014/02/judaism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861048"/>
            <a:ext cx="1932704" cy="1440160"/>
          </a:xfrm>
          <a:prstGeom prst="rect">
            <a:avLst/>
          </a:prstGeom>
          <a:noFill/>
        </p:spPr>
      </p:pic>
      <p:pic>
        <p:nvPicPr>
          <p:cNvPr id="1034" name="Picture 10" descr="http://www.originalprop.com/blog/wp-content/uploads/2013/01/IMAGE-Ten-Commandments-Tablet-Movie-Prop-Profiles-in-History-1999x6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324210"/>
            <a:ext cx="1907704" cy="1533790"/>
          </a:xfrm>
          <a:prstGeom prst="rect">
            <a:avLst/>
          </a:prstGeom>
          <a:noFill/>
        </p:spPr>
      </p:pic>
      <p:sp>
        <p:nvSpPr>
          <p:cNvPr id="17412" name="AutoShape 4" descr="http://opusteno.rs/slike/2011/06/biblija-govori-seksu-11513/_sp-knjiga-biblij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http://opusteno.rs/slike/2011/06/biblija-govori-seksu-11513/_sp-knjiga-biblij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0000"/>
            <a:lum/>
          </a:blip>
          <a:srcRect/>
          <a:stretch>
            <a:fillRect l="-2000" t="-5000" r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4" cy="1143000"/>
          </a:xfrm>
        </p:spPr>
        <p:txBody>
          <a:bodyPr/>
          <a:lstStyle/>
          <a:p>
            <a:r>
              <a:rPr lang="sr-Cyrl-RS" b="1" dirty="0" smtClean="0"/>
              <a:t>Синагога (</a:t>
            </a:r>
            <a:r>
              <a:rPr lang="he-IL" dirty="0" smtClean="0"/>
              <a:t>בית כנסת</a:t>
            </a:r>
            <a:r>
              <a:rPr lang="sr-Cyrl-RS" b="1" dirty="0" smtClean="0"/>
              <a:t>)</a:t>
            </a:r>
            <a:endParaRPr lang="en-US" b="1" dirty="0"/>
          </a:p>
        </p:txBody>
      </p:sp>
      <p:pic>
        <p:nvPicPr>
          <p:cNvPr id="1026" name="Picture 2" descr="https://jewishexponent.com/sites/default/files/styles/facebook_og-image/public/event/main_image/intro-judaism.jpg?itok=gAscSKM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93931" cy="1340768"/>
          </a:xfrm>
          <a:prstGeom prst="rect">
            <a:avLst/>
          </a:prstGeom>
          <a:noFill/>
        </p:spPr>
      </p:pic>
      <p:pic>
        <p:nvPicPr>
          <p:cNvPr id="1028" name="Picture 4" descr="http://thumbs.dreamstime.com/x/judaism-holy-cup-prayer-84694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40769"/>
            <a:ext cx="1907704" cy="1273392"/>
          </a:xfrm>
          <a:prstGeom prst="rect">
            <a:avLst/>
          </a:prstGeom>
          <a:noFill/>
        </p:spPr>
      </p:pic>
      <p:pic>
        <p:nvPicPr>
          <p:cNvPr id="1030" name="Picture 6" descr="http://www.temple4jerusalem.co.uk/images/Messianic%20Judais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636913"/>
            <a:ext cx="1907704" cy="1252726"/>
          </a:xfrm>
          <a:prstGeom prst="rect">
            <a:avLst/>
          </a:prstGeom>
          <a:noFill/>
        </p:spPr>
      </p:pic>
      <p:pic>
        <p:nvPicPr>
          <p:cNvPr id="1032" name="Picture 8" descr="http://mytholipedia.com/wp-content/uploads/2014/02/judaism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861048"/>
            <a:ext cx="1932704" cy="1440160"/>
          </a:xfrm>
          <a:prstGeom prst="rect">
            <a:avLst/>
          </a:prstGeom>
          <a:noFill/>
        </p:spPr>
      </p:pic>
      <p:pic>
        <p:nvPicPr>
          <p:cNvPr id="1034" name="Picture 10" descr="http://www.originalprop.com/blog/wp-content/uploads/2013/01/IMAGE-Ten-Commandments-Tablet-Movie-Prop-Profiles-in-History-1999x6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324210"/>
            <a:ext cx="1907704" cy="1533790"/>
          </a:xfrm>
          <a:prstGeom prst="rect">
            <a:avLst/>
          </a:prstGeom>
          <a:noFill/>
        </p:spPr>
      </p:pic>
      <p:sp>
        <p:nvSpPr>
          <p:cNvPr id="17412" name="AutoShape 4" descr="http://opusteno.rs/slike/2011/06/biblija-govori-seksu-11513/_sp-knjiga-biblij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http://opusteno.rs/slike/2011/06/biblija-govori-seksu-11513/_sp-knjiga-biblij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506" name="Picture 2" descr="http://upload.wikimedia.org/wikipedia/commons/3/36/NoviSadSynagogue01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19872" y="1206630"/>
            <a:ext cx="3456384" cy="4958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1835696" y="6135687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300" b="1" dirty="0" smtClean="0"/>
              <a:t>зграда у којој се обављају верске активности у јудаизму</a:t>
            </a:r>
            <a:endParaRPr lang="en-US" sz="23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Judaism_co_05_CrystalGraphics.com_PowerPoint_Templates_trial</Template>
  <TotalTime>144</TotalTime>
  <Words>310</Words>
  <Application>Microsoft Office PowerPoint</Application>
  <PresentationFormat>On-screen Show (4:3)</PresentationFormat>
  <Paragraphs>71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ЈУДАИЗАМ</vt:lpstr>
      <vt:lpstr>Јудаизам</vt:lpstr>
      <vt:lpstr>Стари завет (Танах)</vt:lpstr>
      <vt:lpstr>Стари завет (Танах)</vt:lpstr>
      <vt:lpstr>Талмуд (תלמוד)</vt:lpstr>
      <vt:lpstr>Талмуд (תלמוד)</vt:lpstr>
      <vt:lpstr>Мојсије</vt:lpstr>
      <vt:lpstr>Мојсије</vt:lpstr>
      <vt:lpstr>Синагога (בית כנסת)</vt:lpstr>
      <vt:lpstr>Синагога (בית כנסת)</vt:lpstr>
      <vt:lpstr>Рабин</vt:lpstr>
      <vt:lpstr>Симболи јудаизма</vt:lpstr>
      <vt:lpstr>Симболи јудаизма</vt:lpstr>
      <vt:lpstr>Микве</vt:lpstr>
      <vt:lpstr>Ханука</vt:lpstr>
      <vt:lpstr>Архитектура</vt:lpstr>
      <vt:lpstr>Архитектура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ЈУДАИЗАМ</dc:title>
  <dc:creator>Miloš Ivaniš</dc:creator>
  <cp:lastModifiedBy>Miloš Ivaniš</cp:lastModifiedBy>
  <cp:revision>12</cp:revision>
  <dcterms:created xsi:type="dcterms:W3CDTF">2015-03-07T12:48:05Z</dcterms:created>
  <dcterms:modified xsi:type="dcterms:W3CDTF">2015-03-18T13:30:02Z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